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  <p:sldMasterId id="2147484071" r:id="rId2"/>
    <p:sldMasterId id="2147484084" r:id="rId3"/>
  </p:sldMasterIdLst>
  <p:notesMasterIdLst>
    <p:notesMasterId r:id="rId75"/>
  </p:notesMasterIdLst>
  <p:sldIdLst>
    <p:sldId id="256" r:id="rId4"/>
    <p:sldId id="369" r:id="rId5"/>
    <p:sldId id="1916" r:id="rId6"/>
    <p:sldId id="1912" r:id="rId7"/>
    <p:sldId id="1925" r:id="rId8"/>
    <p:sldId id="1920" r:id="rId9"/>
    <p:sldId id="1246" r:id="rId10"/>
    <p:sldId id="1251" r:id="rId11"/>
    <p:sldId id="1947" r:id="rId12"/>
    <p:sldId id="1946" r:id="rId13"/>
    <p:sldId id="1122" r:id="rId14"/>
    <p:sldId id="1940" r:id="rId15"/>
    <p:sldId id="1004" r:id="rId16"/>
    <p:sldId id="1176" r:id="rId17"/>
    <p:sldId id="1248" r:id="rId18"/>
    <p:sldId id="1254" r:id="rId19"/>
    <p:sldId id="1256" r:id="rId20"/>
    <p:sldId id="1258" r:id="rId21"/>
    <p:sldId id="1249" r:id="rId22"/>
    <p:sldId id="1250" r:id="rId23"/>
    <p:sldId id="1951" r:id="rId24"/>
    <p:sldId id="1908" r:id="rId25"/>
    <p:sldId id="332" r:id="rId26"/>
    <p:sldId id="371" r:id="rId27"/>
    <p:sldId id="372" r:id="rId28"/>
    <p:sldId id="1927" r:id="rId29"/>
    <p:sldId id="262" r:id="rId30"/>
    <p:sldId id="1894" r:id="rId31"/>
    <p:sldId id="1895" r:id="rId32"/>
    <p:sldId id="1893" r:id="rId33"/>
    <p:sldId id="374" r:id="rId34"/>
    <p:sldId id="373" r:id="rId35"/>
    <p:sldId id="1913" r:id="rId36"/>
    <p:sldId id="1914" r:id="rId37"/>
    <p:sldId id="1904" r:id="rId38"/>
    <p:sldId id="350" r:id="rId39"/>
    <p:sldId id="351" r:id="rId40"/>
    <p:sldId id="352" r:id="rId41"/>
    <p:sldId id="1952" r:id="rId42"/>
    <p:sldId id="1243" r:id="rId43"/>
    <p:sldId id="1222" r:id="rId44"/>
    <p:sldId id="348" r:id="rId45"/>
    <p:sldId id="349" r:id="rId46"/>
    <p:sldId id="1909" r:id="rId47"/>
    <p:sldId id="1910" r:id="rId48"/>
    <p:sldId id="370" r:id="rId49"/>
    <p:sldId id="376" r:id="rId50"/>
    <p:sldId id="377" r:id="rId51"/>
    <p:sldId id="1928" r:id="rId52"/>
    <p:sldId id="1903" r:id="rId53"/>
    <p:sldId id="1898" r:id="rId54"/>
    <p:sldId id="1899" r:id="rId55"/>
    <p:sldId id="337" r:id="rId56"/>
    <p:sldId id="278" r:id="rId57"/>
    <p:sldId id="1950" r:id="rId58"/>
    <p:sldId id="284" r:id="rId59"/>
    <p:sldId id="283" r:id="rId60"/>
    <p:sldId id="285" r:id="rId61"/>
    <p:sldId id="1923" r:id="rId62"/>
    <p:sldId id="1922" r:id="rId63"/>
    <p:sldId id="1917" r:id="rId64"/>
    <p:sldId id="258" r:id="rId65"/>
    <p:sldId id="1953" r:id="rId66"/>
    <p:sldId id="1954" r:id="rId67"/>
    <p:sldId id="1948" r:id="rId68"/>
    <p:sldId id="1949" r:id="rId69"/>
    <p:sldId id="273" r:id="rId70"/>
    <p:sldId id="279" r:id="rId71"/>
    <p:sldId id="1926" r:id="rId72"/>
    <p:sldId id="1955" r:id="rId73"/>
    <p:sldId id="1924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93DDE-D099-4CA2-863C-7319E600DBE4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9DDF2FC-920D-4C4D-9879-581E042ED7BA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is open, cross-platform, neutral, independent</a:t>
          </a:r>
        </a:p>
      </dgm:t>
    </dgm:pt>
    <dgm:pt modelId="{EDBBF7CC-4D1D-4EDD-B9E3-9266AC4669D3}" type="par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578FFA-F8D4-48C3-B907-9BA312267A07}" type="sib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876AE51-7D57-4B62-A5B5-787005D2FA85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The F# Compiler Service powers other tools</a:t>
          </a:r>
          <a:endParaRPr lang="en-GB" b="0" dirty="0">
            <a:latin typeface="Tw Cen MT" panose="020B0602020104020603" pitchFamily="34" charset="0"/>
          </a:endParaRPr>
        </a:p>
      </dgm:t>
    </dgm:pt>
    <dgm:pt modelId="{35C921C9-8E3C-46C0-86C5-9E55AF898589}" type="par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FED8E5D6-AEE2-4A91-9D8A-792210C27CDF}" type="sib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01DAB278-5C8C-4E71-8FFB-19B6D16E032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4.6 now complete!</a:t>
          </a:r>
          <a:endParaRPr lang="en-GB" b="0" dirty="0">
            <a:latin typeface="Tw Cen MT" panose="020B0602020104020603" pitchFamily="34" charset="0"/>
          </a:endParaRPr>
        </a:p>
      </dgm:t>
    </dgm:pt>
    <dgm:pt modelId="{4B09FCB9-E8C7-43C1-A366-115553E54408}" type="par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D1C7220A-C795-4BE4-A429-A7EE38026E9D}" type="sib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869B0B3-C26C-4A22-9117-C6E01692801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.NET Core for Linux/OSX</a:t>
          </a:r>
        </a:p>
      </dgm:t>
    </dgm:pt>
    <dgm:pt modelId="{16D56DCA-7331-4EBD-AA8E-1517B18ED81A}" type="par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97E255E-CDA6-4A5D-89D8-D0A811593FF7}" type="sib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A6AE4F78-536A-4EFD-8FEF-3AB9BE847C3E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7B4AB1C7-4341-4327-911B-758C48852598}" type="sib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669210DB-9EBE-4622-A4F2-83CB00A75AF2}" type="par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B5288307-4EB9-4FF3-A2B2-7824DF00D2A8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Fable for F#-to-</a:t>
          </a:r>
          <a:r>
            <a:rPr lang="en-GB" b="0" baseline="0" dirty="0" err="1">
              <a:latin typeface="Tw Cen MT" panose="020B0602020104020603" pitchFamily="34" charset="0"/>
            </a:rPr>
            <a:t>Javascript</a:t>
          </a:r>
          <a:endParaRPr lang="en-GB" b="0" baseline="0" dirty="0">
            <a:latin typeface="Tw Cen MT" panose="020B0602020104020603" pitchFamily="34" charset="0"/>
          </a:endParaRPr>
        </a:p>
        <a:p>
          <a:pPr rtl="0"/>
          <a:r>
            <a:rPr lang="en-GB" b="0" baseline="0" dirty="0">
              <a:latin typeface="Tw Cen MT" panose="020B0602020104020603" pitchFamily="34" charset="0"/>
            </a:rPr>
            <a:t>SAFE for F# </a:t>
          </a:r>
          <a:r>
            <a:rPr lang="en-GB" b="0" baseline="0" dirty="0" err="1">
              <a:latin typeface="Tw Cen MT" panose="020B0602020104020603" pitchFamily="34" charset="0"/>
            </a:rPr>
            <a:t>fullstack</a:t>
          </a:r>
          <a:endParaRPr lang="en-GB" b="0" baseline="0" dirty="0">
            <a:latin typeface="Tw Cen MT" panose="020B0602020104020603" pitchFamily="34" charset="0"/>
          </a:endParaRPr>
        </a:p>
      </dgm:t>
    </dgm:pt>
    <dgm:pt modelId="{CDEF82C4-1838-46B0-8B1F-6DF1AFAD8D16}" type="par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0B2E2E4-5871-4666-840A-24EBF8275690}" type="sib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57BB202-9091-4158-8EAE-95A0444981A3}">
      <dgm:prSet/>
      <dgm:spPr/>
      <dgm:t>
        <a:bodyPr/>
        <a:lstStyle/>
        <a:p>
          <a:r>
            <a:rPr lang="en-GB" b="0" baseline="0" dirty="0">
              <a:latin typeface="Tw Cen MT" panose="020B0602020104020603" pitchFamily="34" charset="0"/>
            </a:rPr>
            <a:t>The F# community is self-empowered</a:t>
          </a:r>
        </a:p>
        <a:p>
          <a:r>
            <a:rPr lang="en-GB" b="0" u="none" baseline="0" dirty="0">
              <a:latin typeface="Tw Cen MT" panose="020B0602020104020603" pitchFamily="34" charset="0"/>
            </a:rPr>
            <a:t>fsharp.org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BACDC0ED-BEA1-4193-957E-98357533EE11}" type="par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348227B-851A-4A99-BE8D-379BC491C0E5}" type="sib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413EAF-C3C0-4A6E-9039-2BB01ED50B55}">
      <dgm:prSet/>
      <dgm:spPr/>
      <dgm:t>
        <a:bodyPr/>
        <a:lstStyle/>
        <a:p>
          <a:pPr rtl="0"/>
          <a:r>
            <a:rPr lang="en-GB" b="0" dirty="0" err="1">
              <a:latin typeface="Tw Cen MT" panose="020B0602020104020603" pitchFamily="34" charset="0"/>
            </a:rPr>
            <a:t>VSCode</a:t>
          </a:r>
          <a:r>
            <a:rPr lang="en-GB" b="0" dirty="0">
              <a:latin typeface="Tw Cen MT" panose="020B0602020104020603" pitchFamily="34" charset="0"/>
            </a:rPr>
            <a:t>, VS for Windows, Mac</a:t>
          </a:r>
        </a:p>
      </dgm:t>
    </dgm:pt>
    <dgm:pt modelId="{C8412A62-C25C-476B-A021-5AA71FFD2AC3}" type="par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1189D48-8CF0-4852-8D46-275C351BC8C3}" type="sib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6328013-0983-4355-B5E7-5999E5FA6DA7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Xamarin tools for Android, iOS, macOS etc.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EFBC9737-8D0D-485E-91AF-CD7CB9B4EA07}" type="par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4070C06F-E2B9-4709-891D-6205897428C2}" type="sib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4BBAD3E-47E3-429D-AF91-8056E7C916A7}" type="pres">
      <dgm:prSet presAssocID="{34E93DDE-D099-4CA2-863C-7319E600DBE4}" presName="diagram" presStyleCnt="0">
        <dgm:presLayoutVars>
          <dgm:dir/>
          <dgm:resizeHandles val="exact"/>
        </dgm:presLayoutVars>
      </dgm:prSet>
      <dgm:spPr/>
    </dgm:pt>
    <dgm:pt modelId="{5DBDC61F-9554-4F83-A359-6FE8F2984F77}" type="pres">
      <dgm:prSet presAssocID="{99DDF2FC-920D-4C4D-9879-581E042ED7BA}" presName="node" presStyleLbl="node1" presStyleIdx="0" presStyleCnt="9">
        <dgm:presLayoutVars>
          <dgm:bulletEnabled val="1"/>
        </dgm:presLayoutVars>
      </dgm:prSet>
      <dgm:spPr/>
    </dgm:pt>
    <dgm:pt modelId="{8434AF5F-A31D-4FF4-8F5A-458E6D8F3588}" type="pres">
      <dgm:prSet presAssocID="{E1578FFA-F8D4-48C3-B907-9BA312267A07}" presName="sibTrans" presStyleCnt="0"/>
      <dgm:spPr/>
    </dgm:pt>
    <dgm:pt modelId="{26173910-6CAB-4A25-AC9D-B4857C42D832}" type="pres">
      <dgm:prSet presAssocID="{A6AE4F78-536A-4EFD-8FEF-3AB9BE847C3E}" presName="node" presStyleLbl="node1" presStyleIdx="1" presStyleCnt="9">
        <dgm:presLayoutVars>
          <dgm:bulletEnabled val="1"/>
        </dgm:presLayoutVars>
      </dgm:prSet>
      <dgm:spPr/>
    </dgm:pt>
    <dgm:pt modelId="{F9E7C850-122C-494B-B459-774295305840}" type="pres">
      <dgm:prSet presAssocID="{7B4AB1C7-4341-4327-911B-758C48852598}" presName="sibTrans" presStyleCnt="0"/>
      <dgm:spPr/>
    </dgm:pt>
    <dgm:pt modelId="{D3EB88B9-0AA2-4E01-A4D0-65EDC49182AA}" type="pres">
      <dgm:prSet presAssocID="{E57BB202-9091-4158-8EAE-95A0444981A3}" presName="node" presStyleLbl="node1" presStyleIdx="2" presStyleCnt="9">
        <dgm:presLayoutVars>
          <dgm:bulletEnabled val="1"/>
        </dgm:presLayoutVars>
      </dgm:prSet>
      <dgm:spPr/>
    </dgm:pt>
    <dgm:pt modelId="{4467A08A-3231-4DFB-B081-541EF5E2182F}" type="pres">
      <dgm:prSet presAssocID="{7348227B-851A-4A99-BE8D-379BC491C0E5}" presName="sibTrans" presStyleCnt="0"/>
      <dgm:spPr/>
    </dgm:pt>
    <dgm:pt modelId="{3BA32929-EE9C-4E0C-85E5-8B6344E85F5D}" type="pres">
      <dgm:prSet presAssocID="{56328013-0983-4355-B5E7-5999E5FA6DA7}" presName="node" presStyleLbl="node1" presStyleIdx="3" presStyleCnt="9">
        <dgm:presLayoutVars>
          <dgm:bulletEnabled val="1"/>
        </dgm:presLayoutVars>
      </dgm:prSet>
      <dgm:spPr/>
    </dgm:pt>
    <dgm:pt modelId="{F2A8E036-9CE7-4747-A060-62F0FFDE8BCC}" type="pres">
      <dgm:prSet presAssocID="{4070C06F-E2B9-4709-891D-6205897428C2}" presName="sibTrans" presStyleCnt="0"/>
      <dgm:spPr/>
    </dgm:pt>
    <dgm:pt modelId="{EEABEB6C-F727-47C6-9ED2-69321E699B00}" type="pres">
      <dgm:prSet presAssocID="{E1413EAF-C3C0-4A6E-9039-2BB01ED50B55}" presName="node" presStyleLbl="node1" presStyleIdx="4" presStyleCnt="9">
        <dgm:presLayoutVars>
          <dgm:bulletEnabled val="1"/>
        </dgm:presLayoutVars>
      </dgm:prSet>
      <dgm:spPr/>
    </dgm:pt>
    <dgm:pt modelId="{7740FB65-038F-4D0E-90E1-89CE3209C342}" type="pres">
      <dgm:prSet presAssocID="{31189D48-8CF0-4852-8D46-275C351BC8C3}" presName="sibTrans" presStyleCnt="0"/>
      <dgm:spPr/>
    </dgm:pt>
    <dgm:pt modelId="{EFEE37CB-8353-4BE7-B437-3CC87860D94D}" type="pres">
      <dgm:prSet presAssocID="{3869B0B3-C26C-4A22-9117-C6E016928014}" presName="node" presStyleLbl="node1" presStyleIdx="5" presStyleCnt="9">
        <dgm:presLayoutVars>
          <dgm:bulletEnabled val="1"/>
        </dgm:presLayoutVars>
      </dgm:prSet>
      <dgm:spPr/>
    </dgm:pt>
    <dgm:pt modelId="{57663CE2-3598-4E82-BA9D-797927CC331F}" type="pres">
      <dgm:prSet presAssocID="{797E255E-CDA6-4A5D-89D8-D0A811593FF7}" presName="sibTrans" presStyleCnt="0"/>
      <dgm:spPr/>
    </dgm:pt>
    <dgm:pt modelId="{1186CC94-DC70-4D57-A77D-37EDB4FD06E7}" type="pres">
      <dgm:prSet presAssocID="{8876AE51-7D57-4B62-A5B5-787005D2FA85}" presName="node" presStyleLbl="node1" presStyleIdx="6" presStyleCnt="9">
        <dgm:presLayoutVars>
          <dgm:bulletEnabled val="1"/>
        </dgm:presLayoutVars>
      </dgm:prSet>
      <dgm:spPr/>
    </dgm:pt>
    <dgm:pt modelId="{9A64EB8B-CE9D-46B9-898F-A74A7D3C79C4}" type="pres">
      <dgm:prSet presAssocID="{FED8E5D6-AEE2-4A91-9D8A-792210C27CDF}" presName="sibTrans" presStyleCnt="0"/>
      <dgm:spPr/>
    </dgm:pt>
    <dgm:pt modelId="{8DF07D46-6FCE-4D78-BE30-6F59EF76CF27}" type="pres">
      <dgm:prSet presAssocID="{B5288307-4EB9-4FF3-A2B2-7824DF00D2A8}" presName="node" presStyleLbl="node1" presStyleIdx="7" presStyleCnt="9">
        <dgm:presLayoutVars>
          <dgm:bulletEnabled val="1"/>
        </dgm:presLayoutVars>
      </dgm:prSet>
      <dgm:spPr/>
    </dgm:pt>
    <dgm:pt modelId="{37E690A2-A32D-4DD3-8C44-F357422629CB}" type="pres">
      <dgm:prSet presAssocID="{50B2E2E4-5871-4666-840A-24EBF8275690}" presName="sibTrans" presStyleCnt="0"/>
      <dgm:spPr/>
    </dgm:pt>
    <dgm:pt modelId="{C74EC330-05F3-47AC-A5BF-0DC71ACE6964}" type="pres">
      <dgm:prSet presAssocID="{01DAB278-5C8C-4E71-8FFB-19B6D16E0324}" presName="node" presStyleLbl="node1" presStyleIdx="8" presStyleCnt="9">
        <dgm:presLayoutVars>
          <dgm:bulletEnabled val="1"/>
        </dgm:presLayoutVars>
      </dgm:prSet>
      <dgm:spPr/>
    </dgm:pt>
  </dgm:ptLst>
  <dgm:cxnLst>
    <dgm:cxn modelId="{8B549E16-53E4-4F09-B069-DE0AF86B2EF1}" type="presOf" srcId="{99DDF2FC-920D-4C4D-9879-581E042ED7BA}" destId="{5DBDC61F-9554-4F83-A359-6FE8F2984F77}" srcOrd="0" destOrd="0" presId="urn:microsoft.com/office/officeart/2005/8/layout/default"/>
    <dgm:cxn modelId="{FA051419-CB1B-46A2-ABFC-9DC855266E37}" srcId="{34E93DDE-D099-4CA2-863C-7319E600DBE4}" destId="{3869B0B3-C26C-4A22-9117-C6E016928014}" srcOrd="5" destOrd="0" parTransId="{16D56DCA-7331-4EBD-AA8E-1517B18ED81A}" sibTransId="{797E255E-CDA6-4A5D-89D8-D0A811593FF7}"/>
    <dgm:cxn modelId="{76A3F227-4278-4744-A7F5-E24077987939}" srcId="{34E93DDE-D099-4CA2-863C-7319E600DBE4}" destId="{8876AE51-7D57-4B62-A5B5-787005D2FA85}" srcOrd="6" destOrd="0" parTransId="{35C921C9-8E3C-46C0-86C5-9E55AF898589}" sibTransId="{FED8E5D6-AEE2-4A91-9D8A-792210C27CDF}"/>
    <dgm:cxn modelId="{7FA12739-6119-4CCB-B338-9564E39FC446}" srcId="{34E93DDE-D099-4CA2-863C-7319E600DBE4}" destId="{99DDF2FC-920D-4C4D-9879-581E042ED7BA}" srcOrd="0" destOrd="0" parTransId="{EDBBF7CC-4D1D-4EDD-B9E3-9266AC4669D3}" sibTransId="{E1578FFA-F8D4-48C3-B907-9BA312267A07}"/>
    <dgm:cxn modelId="{6D7FC63B-01A7-45DC-993F-41826F01F379}" type="presOf" srcId="{34E93DDE-D099-4CA2-863C-7319E600DBE4}" destId="{84BBAD3E-47E3-429D-AF91-8056E7C916A7}" srcOrd="0" destOrd="0" presId="urn:microsoft.com/office/officeart/2005/8/layout/default"/>
    <dgm:cxn modelId="{798E3D3F-9658-436A-B40E-8CB84DD3A8B7}" type="presOf" srcId="{B5288307-4EB9-4FF3-A2B2-7824DF00D2A8}" destId="{8DF07D46-6FCE-4D78-BE30-6F59EF76CF27}" srcOrd="0" destOrd="0" presId="urn:microsoft.com/office/officeart/2005/8/layout/default"/>
    <dgm:cxn modelId="{1241F25B-60A6-47AE-9595-97CFF126C48A}" srcId="{34E93DDE-D099-4CA2-863C-7319E600DBE4}" destId="{56328013-0983-4355-B5E7-5999E5FA6DA7}" srcOrd="3" destOrd="0" parTransId="{EFBC9737-8D0D-485E-91AF-CD7CB9B4EA07}" sibTransId="{4070C06F-E2B9-4709-891D-6205897428C2}"/>
    <dgm:cxn modelId="{4930BE42-1468-4BBD-879D-3F43DDD2D45A}" srcId="{34E93DDE-D099-4CA2-863C-7319E600DBE4}" destId="{B5288307-4EB9-4FF3-A2B2-7824DF00D2A8}" srcOrd="7" destOrd="0" parTransId="{CDEF82C4-1838-46B0-8B1F-6DF1AFAD8D16}" sibTransId="{50B2E2E4-5871-4666-840A-24EBF8275690}"/>
    <dgm:cxn modelId="{36546846-059F-46F2-A267-70F9C9FA6196}" type="presOf" srcId="{3869B0B3-C26C-4A22-9117-C6E016928014}" destId="{EFEE37CB-8353-4BE7-B437-3CC87860D94D}" srcOrd="0" destOrd="0" presId="urn:microsoft.com/office/officeart/2005/8/layout/default"/>
    <dgm:cxn modelId="{30641A68-CCE8-470F-A87A-F9E092CDF7C5}" srcId="{34E93DDE-D099-4CA2-863C-7319E600DBE4}" destId="{A6AE4F78-536A-4EFD-8FEF-3AB9BE847C3E}" srcOrd="1" destOrd="0" parTransId="{669210DB-9EBE-4622-A4F2-83CB00A75AF2}" sibTransId="{7B4AB1C7-4341-4327-911B-758C48852598}"/>
    <dgm:cxn modelId="{C861BE4C-C6AD-4C55-9EAA-D6BF276F839E}" srcId="{34E93DDE-D099-4CA2-863C-7319E600DBE4}" destId="{01DAB278-5C8C-4E71-8FFB-19B6D16E0324}" srcOrd="8" destOrd="0" parTransId="{4B09FCB9-E8C7-43C1-A366-115553E54408}" sibTransId="{D1C7220A-C795-4BE4-A429-A7EE38026E9D}"/>
    <dgm:cxn modelId="{3D1A1651-3618-4B95-ADDD-98D68F148B2B}" srcId="{34E93DDE-D099-4CA2-863C-7319E600DBE4}" destId="{E57BB202-9091-4158-8EAE-95A0444981A3}" srcOrd="2" destOrd="0" parTransId="{BACDC0ED-BEA1-4193-957E-98357533EE11}" sibTransId="{7348227B-851A-4A99-BE8D-379BC491C0E5}"/>
    <dgm:cxn modelId="{BB804F71-9F44-4E4A-AD6E-2F797D21AE36}" type="presOf" srcId="{E57BB202-9091-4158-8EAE-95A0444981A3}" destId="{D3EB88B9-0AA2-4E01-A4D0-65EDC49182AA}" srcOrd="0" destOrd="0" presId="urn:microsoft.com/office/officeart/2005/8/layout/default"/>
    <dgm:cxn modelId="{CD70E759-3D15-4C8D-9938-123BD64C3487}" type="presOf" srcId="{8876AE51-7D57-4B62-A5B5-787005D2FA85}" destId="{1186CC94-DC70-4D57-A77D-37EDB4FD06E7}" srcOrd="0" destOrd="0" presId="urn:microsoft.com/office/officeart/2005/8/layout/default"/>
    <dgm:cxn modelId="{2D9D705A-B4E9-4303-99D9-DDD70EDC56F1}" type="presOf" srcId="{A6AE4F78-536A-4EFD-8FEF-3AB9BE847C3E}" destId="{26173910-6CAB-4A25-AC9D-B4857C42D832}" srcOrd="0" destOrd="0" presId="urn:microsoft.com/office/officeart/2005/8/layout/default"/>
    <dgm:cxn modelId="{D0724997-6C8C-4F9C-8E79-36788D89F7C9}" type="presOf" srcId="{01DAB278-5C8C-4E71-8FFB-19B6D16E0324}" destId="{C74EC330-05F3-47AC-A5BF-0DC71ACE6964}" srcOrd="0" destOrd="0" presId="urn:microsoft.com/office/officeart/2005/8/layout/default"/>
    <dgm:cxn modelId="{D964ECAD-E124-43D3-A979-F43A1EDFA96C}" srcId="{34E93DDE-D099-4CA2-863C-7319E600DBE4}" destId="{E1413EAF-C3C0-4A6E-9039-2BB01ED50B55}" srcOrd="4" destOrd="0" parTransId="{C8412A62-C25C-476B-A021-5AA71FFD2AC3}" sibTransId="{31189D48-8CF0-4852-8D46-275C351BC8C3}"/>
    <dgm:cxn modelId="{6BB929B3-2ADD-426E-AD3B-3EF2BB1DAE2C}" type="presOf" srcId="{56328013-0983-4355-B5E7-5999E5FA6DA7}" destId="{3BA32929-EE9C-4E0C-85E5-8B6344E85F5D}" srcOrd="0" destOrd="0" presId="urn:microsoft.com/office/officeart/2005/8/layout/default"/>
    <dgm:cxn modelId="{1D61D9E0-5ACA-4A76-BBA1-5AA1B44E6052}" type="presOf" srcId="{E1413EAF-C3C0-4A6E-9039-2BB01ED50B55}" destId="{EEABEB6C-F727-47C6-9ED2-69321E699B00}" srcOrd="0" destOrd="0" presId="urn:microsoft.com/office/officeart/2005/8/layout/default"/>
    <dgm:cxn modelId="{CF04330F-5486-4138-8BD9-F43787E97ABA}" type="presParOf" srcId="{84BBAD3E-47E3-429D-AF91-8056E7C916A7}" destId="{5DBDC61F-9554-4F83-A359-6FE8F2984F77}" srcOrd="0" destOrd="0" presId="urn:microsoft.com/office/officeart/2005/8/layout/default"/>
    <dgm:cxn modelId="{4CD89232-3CB4-4623-A067-FE4E42B3AE88}" type="presParOf" srcId="{84BBAD3E-47E3-429D-AF91-8056E7C916A7}" destId="{8434AF5F-A31D-4FF4-8F5A-458E6D8F3588}" srcOrd="1" destOrd="0" presId="urn:microsoft.com/office/officeart/2005/8/layout/default"/>
    <dgm:cxn modelId="{11D0F94F-D8C8-4D3D-B472-64AE9816477C}" type="presParOf" srcId="{84BBAD3E-47E3-429D-AF91-8056E7C916A7}" destId="{26173910-6CAB-4A25-AC9D-B4857C42D832}" srcOrd="2" destOrd="0" presId="urn:microsoft.com/office/officeart/2005/8/layout/default"/>
    <dgm:cxn modelId="{EE11546A-C5A8-4DED-9603-C76D1A296339}" type="presParOf" srcId="{84BBAD3E-47E3-429D-AF91-8056E7C916A7}" destId="{F9E7C850-122C-494B-B459-774295305840}" srcOrd="3" destOrd="0" presId="urn:microsoft.com/office/officeart/2005/8/layout/default"/>
    <dgm:cxn modelId="{62EDEA7D-6D72-47FA-B3E4-53EFE2901726}" type="presParOf" srcId="{84BBAD3E-47E3-429D-AF91-8056E7C916A7}" destId="{D3EB88B9-0AA2-4E01-A4D0-65EDC49182AA}" srcOrd="4" destOrd="0" presId="urn:microsoft.com/office/officeart/2005/8/layout/default"/>
    <dgm:cxn modelId="{C0C5F33A-A731-4895-B6FA-82F1A71919A0}" type="presParOf" srcId="{84BBAD3E-47E3-429D-AF91-8056E7C916A7}" destId="{4467A08A-3231-4DFB-B081-541EF5E2182F}" srcOrd="5" destOrd="0" presId="urn:microsoft.com/office/officeart/2005/8/layout/default"/>
    <dgm:cxn modelId="{C6003F4C-77E1-4FBA-8758-E712D16FCDF3}" type="presParOf" srcId="{84BBAD3E-47E3-429D-AF91-8056E7C916A7}" destId="{3BA32929-EE9C-4E0C-85E5-8B6344E85F5D}" srcOrd="6" destOrd="0" presId="urn:microsoft.com/office/officeart/2005/8/layout/default"/>
    <dgm:cxn modelId="{16847C9B-4289-437B-8CE6-41E02F0446DE}" type="presParOf" srcId="{84BBAD3E-47E3-429D-AF91-8056E7C916A7}" destId="{F2A8E036-9CE7-4747-A060-62F0FFDE8BCC}" srcOrd="7" destOrd="0" presId="urn:microsoft.com/office/officeart/2005/8/layout/default"/>
    <dgm:cxn modelId="{93C5063A-98C7-4EEC-A34B-04E64E0D3BEF}" type="presParOf" srcId="{84BBAD3E-47E3-429D-AF91-8056E7C916A7}" destId="{EEABEB6C-F727-47C6-9ED2-69321E699B00}" srcOrd="8" destOrd="0" presId="urn:microsoft.com/office/officeart/2005/8/layout/default"/>
    <dgm:cxn modelId="{9AB05F41-67D1-4C03-839D-08D94AD7CC29}" type="presParOf" srcId="{84BBAD3E-47E3-429D-AF91-8056E7C916A7}" destId="{7740FB65-038F-4D0E-90E1-89CE3209C342}" srcOrd="9" destOrd="0" presId="urn:microsoft.com/office/officeart/2005/8/layout/default"/>
    <dgm:cxn modelId="{0EE71300-590F-4184-9265-4266996BC91C}" type="presParOf" srcId="{84BBAD3E-47E3-429D-AF91-8056E7C916A7}" destId="{EFEE37CB-8353-4BE7-B437-3CC87860D94D}" srcOrd="10" destOrd="0" presId="urn:microsoft.com/office/officeart/2005/8/layout/default"/>
    <dgm:cxn modelId="{0FAF9612-C1C9-466C-B9CC-17A11B27E4FE}" type="presParOf" srcId="{84BBAD3E-47E3-429D-AF91-8056E7C916A7}" destId="{57663CE2-3598-4E82-BA9D-797927CC331F}" srcOrd="11" destOrd="0" presId="urn:microsoft.com/office/officeart/2005/8/layout/default"/>
    <dgm:cxn modelId="{B727CAF4-D681-4050-8C36-28B2F6E9464C}" type="presParOf" srcId="{84BBAD3E-47E3-429D-AF91-8056E7C916A7}" destId="{1186CC94-DC70-4D57-A77D-37EDB4FD06E7}" srcOrd="12" destOrd="0" presId="urn:microsoft.com/office/officeart/2005/8/layout/default"/>
    <dgm:cxn modelId="{C857DDA7-6FF6-4569-A549-58E80F5104B7}" type="presParOf" srcId="{84BBAD3E-47E3-429D-AF91-8056E7C916A7}" destId="{9A64EB8B-CE9D-46B9-898F-A74A7D3C79C4}" srcOrd="13" destOrd="0" presId="urn:microsoft.com/office/officeart/2005/8/layout/default"/>
    <dgm:cxn modelId="{EE9ECECC-F667-4E37-B4C2-8A6B26EFF03F}" type="presParOf" srcId="{84BBAD3E-47E3-429D-AF91-8056E7C916A7}" destId="{8DF07D46-6FCE-4D78-BE30-6F59EF76CF27}" srcOrd="14" destOrd="0" presId="urn:microsoft.com/office/officeart/2005/8/layout/default"/>
    <dgm:cxn modelId="{39B4A5C4-3B57-4CB3-8F42-C7523920FC0F}" type="presParOf" srcId="{84BBAD3E-47E3-429D-AF91-8056E7C916A7}" destId="{37E690A2-A32D-4DD3-8C44-F357422629CB}" srcOrd="15" destOrd="0" presId="urn:microsoft.com/office/officeart/2005/8/layout/default"/>
    <dgm:cxn modelId="{295B89A2-EC66-4900-97BA-9DE3AE9BB59D}" type="presParOf" srcId="{84BBAD3E-47E3-429D-AF91-8056E7C916A7}" destId="{C74EC330-05F3-47AC-A5BF-0DC71ACE69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BEA038-76BE-4D79-8BB1-2CEA3DA7B7A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AE59DF2-9529-4568-9BA0-D8C9F1B80997}">
      <dgm:prSet/>
      <dgm:spPr/>
      <dgm:t>
        <a:bodyPr/>
        <a:lstStyle/>
        <a:p>
          <a:r>
            <a:rPr lang="en-GB" b="0" baseline="0" dirty="0"/>
            <a:t>F# Emphasises Clear, Code to Solve Real-world Problems</a:t>
          </a:r>
        </a:p>
      </dgm:t>
    </dgm:pt>
    <dgm:pt modelId="{4E623336-8DAC-4F14-AA89-0F8E6E6C7225}" type="parTrans" cxnId="{6200A3D2-3D62-4BB3-A8D3-9E572D413AF6}">
      <dgm:prSet/>
      <dgm:spPr/>
      <dgm:t>
        <a:bodyPr/>
        <a:lstStyle/>
        <a:p>
          <a:endParaRPr lang="en-GB"/>
        </a:p>
      </dgm:t>
    </dgm:pt>
    <dgm:pt modelId="{789B9B66-4F59-41E5-A7D9-1B3966BF1714}" type="sibTrans" cxnId="{6200A3D2-3D62-4BB3-A8D3-9E572D413AF6}">
      <dgm:prSet/>
      <dgm:spPr/>
      <dgm:t>
        <a:bodyPr/>
        <a:lstStyle/>
        <a:p>
          <a:endParaRPr lang="en-GB"/>
        </a:p>
      </dgm:t>
    </dgm:pt>
    <dgm:pt modelId="{149B0C85-1675-410C-8034-1060638F0F04}">
      <dgm:prSet/>
      <dgm:spPr/>
      <dgm:t>
        <a:bodyPr/>
        <a:lstStyle/>
        <a:p>
          <a:r>
            <a:rPr lang="en-GB" dirty="0"/>
            <a:t>MVU makes functional relevant to UI</a:t>
          </a:r>
        </a:p>
      </dgm:t>
    </dgm:pt>
    <dgm:pt modelId="{0053E430-2A79-4394-A503-7C2392C74691}" type="parTrans" cxnId="{7F56F262-E4B8-472F-9082-0BD4CFE4DD4D}">
      <dgm:prSet/>
      <dgm:spPr/>
      <dgm:t>
        <a:bodyPr/>
        <a:lstStyle/>
        <a:p>
          <a:endParaRPr lang="en-GB"/>
        </a:p>
      </dgm:t>
    </dgm:pt>
    <dgm:pt modelId="{4190056E-BB93-4C56-8A84-EEA281E37DE8}" type="sibTrans" cxnId="{7F56F262-E4B8-472F-9082-0BD4CFE4DD4D}">
      <dgm:prSet/>
      <dgm:spPr/>
      <dgm:t>
        <a:bodyPr/>
        <a:lstStyle/>
        <a:p>
          <a:endParaRPr lang="en-GB"/>
        </a:p>
      </dgm:t>
    </dgm:pt>
    <dgm:pt modelId="{F68D8EE6-ED3F-45C7-A220-CF0D98DDBCF8}">
      <dgm:prSet/>
      <dgm:spPr/>
      <dgm:t>
        <a:bodyPr/>
        <a:lstStyle/>
        <a:p>
          <a:r>
            <a:rPr lang="en-GB" b="0" dirty="0"/>
            <a:t>Fabulously Adaptive makes it fully incremental</a:t>
          </a:r>
        </a:p>
      </dgm:t>
    </dgm:pt>
    <dgm:pt modelId="{4AD0C0FB-E7CF-4DDB-A08F-15951F5E2017}" type="parTrans" cxnId="{BA5713C6-92FE-47BD-9AE8-D064A3344872}">
      <dgm:prSet/>
      <dgm:spPr/>
      <dgm:t>
        <a:bodyPr/>
        <a:lstStyle/>
        <a:p>
          <a:endParaRPr lang="en-GB"/>
        </a:p>
      </dgm:t>
    </dgm:pt>
    <dgm:pt modelId="{F791B840-FBE1-404B-AE91-3877415BA303}" type="sibTrans" cxnId="{BA5713C6-92FE-47BD-9AE8-D064A3344872}">
      <dgm:prSet/>
      <dgm:spPr/>
      <dgm:t>
        <a:bodyPr/>
        <a:lstStyle/>
        <a:p>
          <a:endParaRPr lang="en-GB"/>
        </a:p>
      </dgm:t>
    </dgm:pt>
    <dgm:pt modelId="{1EC90C55-1DBF-4404-B2C9-EBD6EBB8C5AA}">
      <dgm:prSet/>
      <dgm:spPr/>
      <dgm:t>
        <a:bodyPr/>
        <a:lstStyle/>
        <a:p>
          <a:r>
            <a:rPr lang="en-GB" dirty="0"/>
            <a:t>Fabulous brings MVU to cross-platform apps</a:t>
          </a:r>
        </a:p>
      </dgm:t>
    </dgm:pt>
    <dgm:pt modelId="{83941CAF-FB5B-4BF1-AD4A-B062FB9720AF}" type="parTrans" cxnId="{2C6BF97F-D66A-4D2D-8690-5A1462A48EFB}">
      <dgm:prSet/>
      <dgm:spPr/>
      <dgm:t>
        <a:bodyPr/>
        <a:lstStyle/>
        <a:p>
          <a:endParaRPr lang="en-GB"/>
        </a:p>
      </dgm:t>
    </dgm:pt>
    <dgm:pt modelId="{8A968389-F4D4-411E-8EA8-BA7696541657}" type="sibTrans" cxnId="{2C6BF97F-D66A-4D2D-8690-5A1462A48EFB}">
      <dgm:prSet/>
      <dgm:spPr/>
      <dgm:t>
        <a:bodyPr/>
        <a:lstStyle/>
        <a:p>
          <a:endParaRPr lang="en-GB"/>
        </a:p>
      </dgm:t>
    </dgm:pt>
    <dgm:pt modelId="{5EA493AD-CE33-4DDC-A650-B62719A9ECE7}" type="pres">
      <dgm:prSet presAssocID="{90BEA038-76BE-4D79-8BB1-2CEA3DA7B7A6}" presName="diagram" presStyleCnt="0">
        <dgm:presLayoutVars>
          <dgm:dir/>
          <dgm:resizeHandles val="exact"/>
        </dgm:presLayoutVars>
      </dgm:prSet>
      <dgm:spPr/>
    </dgm:pt>
    <dgm:pt modelId="{A3B33A26-3BE4-4500-B6B0-E27470C07D20}" type="pres">
      <dgm:prSet presAssocID="{DAE59DF2-9529-4568-9BA0-D8C9F1B80997}" presName="node" presStyleLbl="node1" presStyleIdx="0" presStyleCnt="4">
        <dgm:presLayoutVars>
          <dgm:bulletEnabled val="1"/>
        </dgm:presLayoutVars>
      </dgm:prSet>
      <dgm:spPr/>
    </dgm:pt>
    <dgm:pt modelId="{34396A67-2B68-466D-8609-98BD79E93E29}" type="pres">
      <dgm:prSet presAssocID="{789B9B66-4F59-41E5-A7D9-1B3966BF1714}" presName="sibTrans" presStyleCnt="0"/>
      <dgm:spPr/>
    </dgm:pt>
    <dgm:pt modelId="{B5CB0069-9FC4-4784-AD4B-9F0DD281D438}" type="pres">
      <dgm:prSet presAssocID="{149B0C85-1675-410C-8034-1060638F0F04}" presName="node" presStyleLbl="node1" presStyleIdx="1" presStyleCnt="4">
        <dgm:presLayoutVars>
          <dgm:bulletEnabled val="1"/>
        </dgm:presLayoutVars>
      </dgm:prSet>
      <dgm:spPr/>
    </dgm:pt>
    <dgm:pt modelId="{6B8980A8-22E7-4D78-8710-BF8FD8A7C222}" type="pres">
      <dgm:prSet presAssocID="{4190056E-BB93-4C56-8A84-EEA281E37DE8}" presName="sibTrans" presStyleCnt="0"/>
      <dgm:spPr/>
    </dgm:pt>
    <dgm:pt modelId="{6D51E91B-4374-49CC-8222-BEC9B93A1E93}" type="pres">
      <dgm:prSet presAssocID="{1EC90C55-1DBF-4404-B2C9-EBD6EBB8C5AA}" presName="node" presStyleLbl="node1" presStyleIdx="2" presStyleCnt="4">
        <dgm:presLayoutVars>
          <dgm:bulletEnabled val="1"/>
        </dgm:presLayoutVars>
      </dgm:prSet>
      <dgm:spPr/>
    </dgm:pt>
    <dgm:pt modelId="{D10B651F-7AC6-4B85-9966-A2645ED00598}" type="pres">
      <dgm:prSet presAssocID="{8A968389-F4D4-411E-8EA8-BA7696541657}" presName="sibTrans" presStyleCnt="0"/>
      <dgm:spPr/>
    </dgm:pt>
    <dgm:pt modelId="{1E31E542-E5C5-4DEB-AC70-234D0E2F3D62}" type="pres">
      <dgm:prSet presAssocID="{F68D8EE6-ED3F-45C7-A220-CF0D98DD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A7256925-7B00-44B7-8A02-406D55655713}" type="presOf" srcId="{90BEA038-76BE-4D79-8BB1-2CEA3DA7B7A6}" destId="{5EA493AD-CE33-4DDC-A650-B62719A9ECE7}" srcOrd="0" destOrd="0" presId="urn:microsoft.com/office/officeart/2005/8/layout/default"/>
    <dgm:cxn modelId="{FD50E42F-AAE2-4778-A0D2-09B2BDF0C32B}" type="presOf" srcId="{149B0C85-1675-410C-8034-1060638F0F04}" destId="{B5CB0069-9FC4-4784-AD4B-9F0DD281D438}" srcOrd="0" destOrd="0" presId="urn:microsoft.com/office/officeart/2005/8/layout/default"/>
    <dgm:cxn modelId="{7F56F262-E4B8-472F-9082-0BD4CFE4DD4D}" srcId="{90BEA038-76BE-4D79-8BB1-2CEA3DA7B7A6}" destId="{149B0C85-1675-410C-8034-1060638F0F04}" srcOrd="1" destOrd="0" parTransId="{0053E430-2A79-4394-A503-7C2392C74691}" sibTransId="{4190056E-BB93-4C56-8A84-EEA281E37DE8}"/>
    <dgm:cxn modelId="{CA3D5B78-ED15-4E6B-B459-6232B36B52CF}" type="presOf" srcId="{DAE59DF2-9529-4568-9BA0-D8C9F1B80997}" destId="{A3B33A26-3BE4-4500-B6B0-E27470C07D20}" srcOrd="0" destOrd="0" presId="urn:microsoft.com/office/officeart/2005/8/layout/default"/>
    <dgm:cxn modelId="{2C6BF97F-D66A-4D2D-8690-5A1462A48EFB}" srcId="{90BEA038-76BE-4D79-8BB1-2CEA3DA7B7A6}" destId="{1EC90C55-1DBF-4404-B2C9-EBD6EBB8C5AA}" srcOrd="2" destOrd="0" parTransId="{83941CAF-FB5B-4BF1-AD4A-B062FB9720AF}" sibTransId="{8A968389-F4D4-411E-8EA8-BA7696541657}"/>
    <dgm:cxn modelId="{7D79988F-5FD6-4167-A0E5-2D3EAF3EF2E5}" type="presOf" srcId="{1EC90C55-1DBF-4404-B2C9-EBD6EBB8C5AA}" destId="{6D51E91B-4374-49CC-8222-BEC9B93A1E93}" srcOrd="0" destOrd="0" presId="urn:microsoft.com/office/officeart/2005/8/layout/default"/>
    <dgm:cxn modelId="{BA5713C6-92FE-47BD-9AE8-D064A3344872}" srcId="{90BEA038-76BE-4D79-8BB1-2CEA3DA7B7A6}" destId="{F68D8EE6-ED3F-45C7-A220-CF0D98DDBCF8}" srcOrd="3" destOrd="0" parTransId="{4AD0C0FB-E7CF-4DDB-A08F-15951F5E2017}" sibTransId="{F791B840-FBE1-404B-AE91-3877415BA303}"/>
    <dgm:cxn modelId="{BB3185D1-8ABD-43C8-8D72-DF5F2D08A441}" type="presOf" srcId="{F68D8EE6-ED3F-45C7-A220-CF0D98DDBCF8}" destId="{1E31E542-E5C5-4DEB-AC70-234D0E2F3D62}" srcOrd="0" destOrd="0" presId="urn:microsoft.com/office/officeart/2005/8/layout/default"/>
    <dgm:cxn modelId="{6200A3D2-3D62-4BB3-A8D3-9E572D413AF6}" srcId="{90BEA038-76BE-4D79-8BB1-2CEA3DA7B7A6}" destId="{DAE59DF2-9529-4568-9BA0-D8C9F1B80997}" srcOrd="0" destOrd="0" parTransId="{4E623336-8DAC-4F14-AA89-0F8E6E6C7225}" sibTransId="{789B9B66-4F59-41E5-A7D9-1B3966BF1714}"/>
    <dgm:cxn modelId="{E9A4140F-6A9A-4FF1-8B1E-408A0E30DC11}" type="presParOf" srcId="{5EA493AD-CE33-4DDC-A650-B62719A9ECE7}" destId="{A3B33A26-3BE4-4500-B6B0-E27470C07D20}" srcOrd="0" destOrd="0" presId="urn:microsoft.com/office/officeart/2005/8/layout/default"/>
    <dgm:cxn modelId="{E8F5D423-1087-4C57-9538-CB0E7783CC30}" type="presParOf" srcId="{5EA493AD-CE33-4DDC-A650-B62719A9ECE7}" destId="{34396A67-2B68-466D-8609-98BD79E93E29}" srcOrd="1" destOrd="0" presId="urn:microsoft.com/office/officeart/2005/8/layout/default"/>
    <dgm:cxn modelId="{0B59B6BD-9D30-404C-9C87-924357F75BE2}" type="presParOf" srcId="{5EA493AD-CE33-4DDC-A650-B62719A9ECE7}" destId="{B5CB0069-9FC4-4784-AD4B-9F0DD281D438}" srcOrd="2" destOrd="0" presId="urn:microsoft.com/office/officeart/2005/8/layout/default"/>
    <dgm:cxn modelId="{E755C079-F544-49EF-9870-7FF940AD7EA9}" type="presParOf" srcId="{5EA493AD-CE33-4DDC-A650-B62719A9ECE7}" destId="{6B8980A8-22E7-4D78-8710-BF8FD8A7C222}" srcOrd="3" destOrd="0" presId="urn:microsoft.com/office/officeart/2005/8/layout/default"/>
    <dgm:cxn modelId="{8CEFC756-459F-489C-AA51-136BAABCA335}" type="presParOf" srcId="{5EA493AD-CE33-4DDC-A650-B62719A9ECE7}" destId="{6D51E91B-4374-49CC-8222-BEC9B93A1E93}" srcOrd="4" destOrd="0" presId="urn:microsoft.com/office/officeart/2005/8/layout/default"/>
    <dgm:cxn modelId="{855C2135-F2D9-418B-A184-424D529712FF}" type="presParOf" srcId="{5EA493AD-CE33-4DDC-A650-B62719A9ECE7}" destId="{D10B651F-7AC6-4B85-9966-A2645ED00598}" srcOrd="5" destOrd="0" presId="urn:microsoft.com/office/officeart/2005/8/layout/default"/>
    <dgm:cxn modelId="{6094BC63-51AC-4070-9C94-939CAA8E15E0}" type="presParOf" srcId="{5EA493AD-CE33-4DDC-A650-B62719A9ECE7}" destId="{1E31E542-E5C5-4DEB-AC70-234D0E2F3D6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DC61F-9554-4F83-A359-6FE8F2984F77}">
      <dsp:nvSpPr>
        <dsp:cNvPr id="0" name=""/>
        <dsp:cNvSpPr/>
      </dsp:nvSpPr>
      <dsp:spPr>
        <a:xfrm>
          <a:off x="565611" y="216"/>
          <a:ext cx="2833037" cy="16998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is open, cross-platform, neutral, independent</a:t>
          </a:r>
        </a:p>
      </dsp:txBody>
      <dsp:txXfrm>
        <a:off x="565611" y="216"/>
        <a:ext cx="2833037" cy="1699822"/>
      </dsp:txXfrm>
    </dsp:sp>
    <dsp:sp modelId="{26173910-6CAB-4A25-AC9D-B4857C42D832}">
      <dsp:nvSpPr>
        <dsp:cNvPr id="0" name=""/>
        <dsp:cNvSpPr/>
      </dsp:nvSpPr>
      <dsp:spPr>
        <a:xfrm>
          <a:off x="3681953" y="216"/>
          <a:ext cx="2833037" cy="1699822"/>
        </a:xfrm>
        <a:prstGeom prst="rect">
          <a:avLst/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3681953" y="216"/>
        <a:ext cx="2833037" cy="1699822"/>
      </dsp:txXfrm>
    </dsp:sp>
    <dsp:sp modelId="{D3EB88B9-0AA2-4E01-A4D0-65EDC49182AA}">
      <dsp:nvSpPr>
        <dsp:cNvPr id="0" name=""/>
        <dsp:cNvSpPr/>
      </dsp:nvSpPr>
      <dsp:spPr>
        <a:xfrm>
          <a:off x="6798295" y="216"/>
          <a:ext cx="2833037" cy="1699822"/>
        </a:xfrm>
        <a:prstGeom prst="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community is self-empowered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fsharp.org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6798295" y="216"/>
        <a:ext cx="2833037" cy="1699822"/>
      </dsp:txXfrm>
    </dsp:sp>
    <dsp:sp modelId="{3BA32929-EE9C-4E0C-85E5-8B6344E85F5D}">
      <dsp:nvSpPr>
        <dsp:cNvPr id="0" name=""/>
        <dsp:cNvSpPr/>
      </dsp:nvSpPr>
      <dsp:spPr>
        <a:xfrm>
          <a:off x="565611" y="1983343"/>
          <a:ext cx="2833037" cy="1699822"/>
        </a:xfrm>
        <a:prstGeom prst="rect">
          <a:avLst/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Xamarin tools for Android, iOS, macOS etc.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565611" y="1983343"/>
        <a:ext cx="2833037" cy="1699822"/>
      </dsp:txXfrm>
    </dsp:sp>
    <dsp:sp modelId="{EEABEB6C-F727-47C6-9ED2-69321E699B00}">
      <dsp:nvSpPr>
        <dsp:cNvPr id="0" name=""/>
        <dsp:cNvSpPr/>
      </dsp:nvSpPr>
      <dsp:spPr>
        <a:xfrm>
          <a:off x="3681953" y="1983343"/>
          <a:ext cx="2833037" cy="1699822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dirty="0" err="1">
              <a:latin typeface="Tw Cen MT" panose="020B0602020104020603" pitchFamily="34" charset="0"/>
            </a:rPr>
            <a:t>VSCode</a:t>
          </a:r>
          <a:r>
            <a:rPr lang="en-GB" sz="2700" b="0" kern="1200" dirty="0">
              <a:latin typeface="Tw Cen MT" panose="020B0602020104020603" pitchFamily="34" charset="0"/>
            </a:rPr>
            <a:t>, VS for Windows, Mac</a:t>
          </a:r>
        </a:p>
      </dsp:txBody>
      <dsp:txXfrm>
        <a:off x="3681953" y="1983343"/>
        <a:ext cx="2833037" cy="1699822"/>
      </dsp:txXfrm>
    </dsp:sp>
    <dsp:sp modelId="{EFEE37CB-8353-4BE7-B437-3CC87860D94D}">
      <dsp:nvSpPr>
        <dsp:cNvPr id="0" name=""/>
        <dsp:cNvSpPr/>
      </dsp:nvSpPr>
      <dsp:spPr>
        <a:xfrm>
          <a:off x="6798295" y="1983343"/>
          <a:ext cx="2833037" cy="1699822"/>
        </a:xfrm>
        <a:prstGeom prst="rect">
          <a:avLst/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.NET Core for Linux/OSX</a:t>
          </a:r>
        </a:p>
      </dsp:txBody>
      <dsp:txXfrm>
        <a:off x="6798295" y="1983343"/>
        <a:ext cx="2833037" cy="1699822"/>
      </dsp:txXfrm>
    </dsp:sp>
    <dsp:sp modelId="{1186CC94-DC70-4D57-A77D-37EDB4FD06E7}">
      <dsp:nvSpPr>
        <dsp:cNvPr id="0" name=""/>
        <dsp:cNvSpPr/>
      </dsp:nvSpPr>
      <dsp:spPr>
        <a:xfrm>
          <a:off x="565611" y="3966469"/>
          <a:ext cx="2833037" cy="1699822"/>
        </a:xfrm>
        <a:prstGeom prst="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Compiler Service powers other tools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565611" y="3966469"/>
        <a:ext cx="2833037" cy="1699822"/>
      </dsp:txXfrm>
    </dsp:sp>
    <dsp:sp modelId="{8DF07D46-6FCE-4D78-BE30-6F59EF76CF27}">
      <dsp:nvSpPr>
        <dsp:cNvPr id="0" name=""/>
        <dsp:cNvSpPr/>
      </dsp:nvSpPr>
      <dsp:spPr>
        <a:xfrm>
          <a:off x="3681953" y="3966469"/>
          <a:ext cx="2833037" cy="1699822"/>
        </a:xfrm>
        <a:prstGeom prst="rect">
          <a:avLst/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Fable for F#-to-</a:t>
          </a:r>
          <a:r>
            <a:rPr lang="en-GB" sz="2700" b="0" kern="1200" baseline="0" dirty="0" err="1">
              <a:latin typeface="Tw Cen MT" panose="020B0602020104020603" pitchFamily="34" charset="0"/>
            </a:rPr>
            <a:t>Javascript</a:t>
          </a:r>
          <a:endParaRPr lang="en-GB" sz="2700" b="0" kern="1200" baseline="0" dirty="0">
            <a:latin typeface="Tw Cen MT" panose="020B0602020104020603" pitchFamily="34" charset="0"/>
          </a:endParaRP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SAFE for F# </a:t>
          </a:r>
          <a:r>
            <a:rPr lang="en-GB" sz="2700" b="0" kern="1200" baseline="0" dirty="0" err="1">
              <a:latin typeface="Tw Cen MT" panose="020B0602020104020603" pitchFamily="34" charset="0"/>
            </a:rPr>
            <a:t>fullstack</a:t>
          </a:r>
          <a:endParaRPr lang="en-GB" sz="2700" b="0" kern="1200" baseline="0" dirty="0">
            <a:latin typeface="Tw Cen MT" panose="020B0602020104020603" pitchFamily="34" charset="0"/>
          </a:endParaRPr>
        </a:p>
      </dsp:txBody>
      <dsp:txXfrm>
        <a:off x="3681953" y="3966469"/>
        <a:ext cx="2833037" cy="1699822"/>
      </dsp:txXfrm>
    </dsp:sp>
    <dsp:sp modelId="{C74EC330-05F3-47AC-A5BF-0DC71ACE6964}">
      <dsp:nvSpPr>
        <dsp:cNvPr id="0" name=""/>
        <dsp:cNvSpPr/>
      </dsp:nvSpPr>
      <dsp:spPr>
        <a:xfrm>
          <a:off x="6798295" y="3966469"/>
          <a:ext cx="2833037" cy="1699822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4.6 now complete!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6798295" y="3966469"/>
        <a:ext cx="2833037" cy="169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33A26-3BE4-4500-B6B0-E27470C07D20}">
      <dsp:nvSpPr>
        <dsp:cNvPr id="0" name=""/>
        <dsp:cNvSpPr/>
      </dsp:nvSpPr>
      <dsp:spPr>
        <a:xfrm>
          <a:off x="512173" y="741"/>
          <a:ext cx="3468577" cy="20811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kern="1200" baseline="0" dirty="0"/>
            <a:t>F# Emphasises Clear, Code to Solve Real-world Problems</a:t>
          </a:r>
        </a:p>
      </dsp:txBody>
      <dsp:txXfrm>
        <a:off x="512173" y="741"/>
        <a:ext cx="3468577" cy="2081146"/>
      </dsp:txXfrm>
    </dsp:sp>
    <dsp:sp modelId="{B5CB0069-9FC4-4784-AD4B-9F0DD281D438}">
      <dsp:nvSpPr>
        <dsp:cNvPr id="0" name=""/>
        <dsp:cNvSpPr/>
      </dsp:nvSpPr>
      <dsp:spPr>
        <a:xfrm>
          <a:off x="4327608" y="741"/>
          <a:ext cx="3468577" cy="2081146"/>
        </a:xfrm>
        <a:prstGeom prst="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MVU makes functional relevant to UI</a:t>
          </a:r>
        </a:p>
      </dsp:txBody>
      <dsp:txXfrm>
        <a:off x="4327608" y="741"/>
        <a:ext cx="3468577" cy="2081146"/>
      </dsp:txXfrm>
    </dsp:sp>
    <dsp:sp modelId="{6D51E91B-4374-49CC-8222-BEC9B93A1E93}">
      <dsp:nvSpPr>
        <dsp:cNvPr id="0" name=""/>
        <dsp:cNvSpPr/>
      </dsp:nvSpPr>
      <dsp:spPr>
        <a:xfrm>
          <a:off x="512173" y="2428745"/>
          <a:ext cx="3468577" cy="2081146"/>
        </a:xfrm>
        <a:prstGeom prst="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Fabulous brings MVU to cross-platform apps</a:t>
          </a:r>
        </a:p>
      </dsp:txBody>
      <dsp:txXfrm>
        <a:off x="512173" y="2428745"/>
        <a:ext cx="3468577" cy="2081146"/>
      </dsp:txXfrm>
    </dsp:sp>
    <dsp:sp modelId="{1E31E542-E5C5-4DEB-AC70-234D0E2F3D62}">
      <dsp:nvSpPr>
        <dsp:cNvPr id="0" name=""/>
        <dsp:cNvSpPr/>
      </dsp:nvSpPr>
      <dsp:spPr>
        <a:xfrm>
          <a:off x="4327608" y="2428745"/>
          <a:ext cx="3468577" cy="2081146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kern="1200" dirty="0"/>
            <a:t>Fabulously Adaptive makes it fully incremental</a:t>
          </a:r>
        </a:p>
      </dsp:txBody>
      <dsp:txXfrm>
        <a:off x="4327608" y="2428745"/>
        <a:ext cx="3468577" cy="2081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0298C-C937-49E4-A344-41CA42F462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21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64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5082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923872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4781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9913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221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586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072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1822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586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75446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5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5BE7-8A9F-476A-A459-0F91C9CF5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DA0D2-6673-49F8-B908-5AAACE526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40AD4-BB71-49BE-B1C5-20288970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8730-F730-49EF-816D-5E9E70A6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467A9-E699-4B7A-B1FD-303FC552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949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1D00-2AE7-4C2C-8AAF-3F368EE5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837D-7EF4-4648-9EB8-76DAB77B1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6AEFC-F636-4B38-8096-D82603D6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7F68-F87C-4CA0-9448-AD7D0E7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0190-387D-4AF2-BD6B-3008F261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307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7A21-EC48-4FD4-9351-74ED6E72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269C-1F88-4D45-BD6D-7E30AD361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C09E-20F1-4EA6-9579-5160A262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4640B-84A6-4B7F-B78B-59BC635B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1AD07-E681-408A-9C5D-9E4EEDD7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327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7F4D-9AF1-4C01-96BB-68283EA7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C9AA-2399-4E88-B235-952FA1440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EEA31-88E8-4374-926F-6F2390EC2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09A4A-F6A0-4511-A711-29F7BC9E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97FD5-2817-4AC4-8B00-C7FC1A63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33B3F-1089-48A9-B695-722DD307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195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1D5-5F6E-4BD6-BB52-7C3A95DC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E4410-BF84-42C7-AE28-56F40945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52DA8-500E-4ECA-9A39-6AE6259C3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88A57-C1FE-484E-817F-AA9BFCE46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3DFEE-AB09-4C6F-8928-661A11BD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99ECE-2AA5-40BD-B222-EC87F1A1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CC995-0A3B-474D-AF6D-5FA8901F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4D65CD-FDA0-4F54-BF0B-9510FA0B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231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57E1-4553-45A2-BB0F-3BC27268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69D27-42BF-40EB-8CAF-2D0AF454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CFB9E-23F2-4CF0-BA5C-3617618FD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58D51-6FA0-4CD4-998C-966B5467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449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7C519-1B0A-42BA-8FE4-9970ACB0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37FC1-E880-4598-9231-11024948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AAA62-E890-4738-BF77-E8802EB1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44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0787-0C4A-4574-9F89-B695AF98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644A-09CF-4A9B-BCCF-8C2A27F60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CF4EA-C964-4B48-A912-C3B4AC43E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0D484-F296-4169-A191-40C05F6D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8758C-E7CA-4FE3-9598-7399131D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83E06-C066-47B4-85BF-32BF5E26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747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1699-170E-490E-AC91-A897082F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E18B7-D787-492C-A526-8E05933C2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23592-9886-4B2D-98DF-BC9335E9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AEA46-6982-4CC1-9110-B2A7328B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DA872-5A49-40CB-B8A4-61810D32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F941-FE36-4612-ADB7-89F04810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52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83ED-26CC-4884-B2B7-263A0CF1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9C6E7-5624-4F1B-9753-180E45DAB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0CB86-B902-4F1E-AE93-98BB03D1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3E405-2187-4BB7-9F41-C20E6E3D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F7227-0501-46BD-B098-F3AA5C78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69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E17170-3FA8-4A0C-82EE-3FBD6003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0D3F8-CE4B-452A-9F2C-7A4294973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94A3-D87F-4197-8E8C-693CD5C5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E9F58-AD08-4990-B72F-6B77E8AA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D8306-D01F-4422-BF00-129CC164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76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26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477DC-D7E6-45EF-823D-CE54E6A0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F30FC-7470-4810-9A1A-EA3B67E2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061D7-37EA-4476-AF4D-C882689FB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C817D-8B38-4A2A-8407-A5097BE36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93E9D-63D4-47B6-940E-BEF55C01B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60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fsharp.org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sharp/fslang-suggestions" TargetMode="External"/><Relationship Id="rId2" Type="http://schemas.openxmlformats.org/officeDocument/2006/relationships/hyperlink" Target="http://github.com/fsharp/fslang-design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0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1" TargetMode="Externa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ionide.io/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" TargetMode="Externa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12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7.png"/><Relationship Id="rId5" Type="http://schemas.openxmlformats.org/officeDocument/2006/relationships/image" Target="../media/image24.png"/><Relationship Id="rId10" Type="http://schemas.openxmlformats.org/officeDocument/2006/relationships/image" Target="../media/image46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m2h0cbvsw8?feature=oembed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projects/FSharp.Data.Adaptive/" TargetMode="External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3.gif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5.png"/><Relationship Id="rId9" Type="http://schemas.microsoft.com/office/2007/relationships/diagramDrawing" Target="../diagrams/drawing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raffe-fsharp/Giraffe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12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460C-C708-4B00-AE4B-860E1FE8A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FUNCTIONAL UI</a:t>
            </a:r>
            <a:br>
              <a:rPr lang="en-GB" dirty="0"/>
            </a:br>
            <a:r>
              <a:rPr lang="en-GB" dirty="0"/>
              <a:t>FUNCTIONAL </a:t>
            </a:r>
            <a:r>
              <a:rPr lang="en-GB" dirty="0" err="1"/>
              <a:t>AppS</a:t>
            </a:r>
            <a:endParaRPr lang="en-GB" sz="24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90D36-18E7-4835-B417-5CBB2B5B1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909" y="4364181"/>
            <a:ext cx="8160327" cy="2175163"/>
          </a:xfrm>
        </p:spPr>
        <p:txBody>
          <a:bodyPr>
            <a:normAutofit/>
          </a:bodyPr>
          <a:lstStyle/>
          <a:p>
            <a:r>
              <a:rPr lang="en-GB" sz="2400" dirty="0"/>
              <a:t>Don Syme, Microsoft Researcher, F# Contributor</a:t>
            </a:r>
          </a:p>
          <a:p>
            <a:endParaRPr lang="en-GB" sz="2400" dirty="0"/>
          </a:p>
          <a:p>
            <a:r>
              <a:rPr lang="en-GB" sz="2400" dirty="0"/>
              <a:t>+ assistance from </a:t>
            </a:r>
            <a:r>
              <a:rPr lang="en-GB" sz="2400" dirty="0" err="1"/>
              <a:t>Timothé</a:t>
            </a:r>
            <a:r>
              <a:rPr lang="en-GB" sz="2400" dirty="0"/>
              <a:t> </a:t>
            </a:r>
            <a:r>
              <a:rPr lang="en-GB" sz="2400" dirty="0" err="1"/>
              <a:t>Larivière</a:t>
            </a:r>
            <a:r>
              <a:rPr lang="en-GB" sz="2400" dirty="0"/>
              <a:t>, Zaid-</a:t>
            </a:r>
            <a:r>
              <a:rPr lang="en-GB" sz="2400" dirty="0" err="1"/>
              <a:t>Ajaj</a:t>
            </a:r>
            <a:r>
              <a:rPr lang="en-GB" sz="2400" dirty="0"/>
              <a:t>, Mark Allibone, Jim Bennett, Jason Imison, Miguel de Icaza, Phillip Carter, Fabulous Community Contributors</a:t>
            </a:r>
          </a:p>
        </p:txBody>
      </p:sp>
    </p:spTree>
    <p:extLst>
      <p:ext uri="{BB962C8B-B14F-4D97-AF65-F5344CB8AC3E}">
        <p14:creationId xmlns:p14="http://schemas.microsoft.com/office/powerpoint/2010/main" val="71919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994392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 for the front-end</a:t>
            </a: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(today’s talk)</a:t>
            </a:r>
          </a:p>
        </p:txBody>
      </p:sp>
    </p:spTree>
    <p:extLst>
      <p:ext uri="{BB962C8B-B14F-4D97-AF65-F5344CB8AC3E}">
        <p14:creationId xmlns:p14="http://schemas.microsoft.com/office/powerpoint/2010/main" val="202227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5561178"/>
              </p:ext>
            </p:extLst>
          </p:nvPr>
        </p:nvGraphicFramePr>
        <p:xfrm>
          <a:off x="928255" y="1039091"/>
          <a:ext cx="10196945" cy="5666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TL;DR – Where we are now</a:t>
            </a:r>
          </a:p>
        </p:txBody>
      </p:sp>
    </p:spTree>
    <p:extLst>
      <p:ext uri="{BB962C8B-B14F-4D97-AF65-F5344CB8AC3E}">
        <p14:creationId xmlns:p14="http://schemas.microsoft.com/office/powerpoint/2010/main" val="33670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BDC61F-9554-4F83-A359-6FE8F2984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173910-6CAB-4A25-AC9D-B4857C42D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EB88B9-0AA2-4E01-A4D0-65EDC491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A32929-EE9C-4E0C-85E5-8B6344E85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ABEB6C-F727-47C6-9ED2-69321E699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EE37CB-8353-4BE7-B437-3CC87860D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86CC94-DC70-4D57-A77D-37EDB4FD0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F07D46-6FCE-4D78-BE30-6F59EF76C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4EC330-05F3-47AC-A5BF-0DC71ACE6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65" y="1156951"/>
            <a:ext cx="11176000" cy="5706177"/>
          </a:xfrm>
        </p:spPr>
        <p:txBody>
          <a:bodyPr/>
          <a:lstStyle/>
          <a:p>
            <a:pPr algn="l"/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Enterprise Ready, Community Centred</a:t>
            </a: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fsharp.org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- A Foundation at the heart of the Community</a:t>
            </a: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act as gate keepers and quality control, by agreement with community</a:t>
            </a: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is part of the community, so are others</a:t>
            </a: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 Conferences run by the F# Community </a:t>
            </a: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1B59CC45-CC93-48F8-95C8-5E8AB919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3656386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The F# Language Design Process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2"/>
              </a:rPr>
              <a:t>github.com/fsharp/fslang-design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3"/>
              </a:rPr>
              <a:t>github.com/fsharp/fslang-suggestions</a:t>
            </a:r>
            <a:r>
              <a:rPr lang="en-GB" sz="4000" dirty="0">
                <a:latin typeface="Segoe UI Light" panose="020B0502040204020203" pitchFamily="34" charset="0"/>
              </a:rPr>
              <a:t> </a:t>
            </a:r>
            <a:br>
              <a:rPr lang="en-GB" sz="40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431983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4.0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True shift to cross-platform open engineering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Long laundry list of language items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Normalized core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Type providers more powerful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Better debugging, tooling, performance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~20% compiler perf improvement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7655A-33BF-4555-BF8E-CB8D70F89BDF}"/>
              </a:ext>
            </a:extLst>
          </p:cNvPr>
          <p:cNvSpPr/>
          <p:nvPr/>
        </p:nvSpPr>
        <p:spPr>
          <a:xfrm>
            <a:off x="1706760" y="6139980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0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5152180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4.1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Optional large scope cycles more on this later)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Result&lt;</a:t>
            </a:r>
            <a:r>
              <a:rPr lang="en-GB" sz="3200" dirty="0" err="1">
                <a:latin typeface="Segoe UI Light" panose="020B0502040204020203" pitchFamily="34" charset="0"/>
              </a:rPr>
              <a:t>T,Error</a:t>
            </a:r>
            <a:r>
              <a:rPr lang="en-GB" sz="3200" dirty="0">
                <a:latin typeface="Segoe UI Light" panose="020B0502040204020203" pitchFamily="34" charset="0"/>
              </a:rPr>
              <a:t>&gt; in standard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tuples</a:t>
            </a:r>
            <a:b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records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unions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822585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4.5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Span&lt;T&gt; high perf type-safe non-allocating code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async debugging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8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379387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4.6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Anonymous records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45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545586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4.7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Implicit yields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/</a:t>
            </a:r>
            <a:r>
              <a:rPr lang="en-GB" sz="3200" dirty="0" err="1">
                <a:latin typeface="Segoe UI Light" panose="020B0502040204020203" pitchFamily="34" charset="0"/>
              </a:rPr>
              <a:t>langversion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indentation relaxations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https://github.com/fsharp/fslang-design/tree/master/FSharp-4.5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6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1149927"/>
            <a:ext cx="11176000" cy="1994392"/>
          </a:xfrm>
        </p:spPr>
        <p:txBody>
          <a:bodyPr/>
          <a:lstStyle/>
          <a:p>
            <a:r>
              <a:rPr lang="en-GB" sz="4800" dirty="0" err="1">
                <a:latin typeface="Segoe UI Light" panose="020B0502040204020203" pitchFamily="34" charset="0"/>
              </a:rPr>
              <a:t>VSCode</a:t>
            </a:r>
            <a:r>
              <a:rPr lang="en-GB" sz="4800" dirty="0">
                <a:latin typeface="Segoe UI Light" panose="020B0502040204020203" pitchFamily="34" charset="0"/>
              </a:rPr>
              <a:t> + </a:t>
            </a:r>
            <a:r>
              <a:rPr lang="en-GB" sz="4800" dirty="0" err="1">
                <a:latin typeface="Segoe UI Light" panose="020B0502040204020203" pitchFamily="34" charset="0"/>
              </a:rPr>
              <a:t>Ionide</a:t>
            </a:r>
            <a:r>
              <a:rPr lang="en-GB" sz="4800" dirty="0">
                <a:latin typeface="Segoe UI Light" panose="020B0502040204020203" pitchFamily="34" charset="0"/>
              </a:rPr>
              <a:t> = </a:t>
            </a: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</a:rPr>
              <a:t>Cross-Platform F# Editing Love</a:t>
            </a:r>
            <a:br>
              <a:rPr lang="en-GB" sz="4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426D63EE-91D5-475C-BACF-C556A8A1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16" y="3231448"/>
            <a:ext cx="710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4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475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 dirty="0"/>
              <a:t> also Zaid-</a:t>
            </a:r>
            <a:r>
              <a:rPr lang="en-GB" dirty="0" err="1"/>
              <a:t>Ajaj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Fabulous,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Great talks on Fabulous!</a:t>
            </a:r>
          </a:p>
          <a:p>
            <a:r>
              <a:rPr lang="en-GB" dirty="0"/>
              <a:t>Mark </a:t>
            </a:r>
            <a:r>
              <a:rPr lang="en-GB" dirty="0" err="1"/>
              <a:t>Allibone</a:t>
            </a:r>
            <a:endParaRPr lang="en-GB" dirty="0"/>
          </a:p>
          <a:p>
            <a:pPr lvl="1"/>
            <a:r>
              <a:rPr lang="en-GB" dirty="0"/>
              <a:t>Swiss MVP , @</a:t>
            </a:r>
            <a:r>
              <a:rPr lang="en-GB" dirty="0" err="1"/>
              <a:t>mallibone</a:t>
            </a:r>
            <a:endParaRPr lang="en-GB" dirty="0"/>
          </a:p>
          <a:p>
            <a:r>
              <a:rPr lang="en-GB" dirty="0"/>
              <a:t>Frank Krueger</a:t>
            </a:r>
          </a:p>
          <a:p>
            <a:pPr lvl="1"/>
            <a:r>
              <a:rPr lang="en-GB" dirty="0" err="1"/>
              <a:t>ImmutableUI</a:t>
            </a:r>
            <a:r>
              <a:rPr lang="en-GB" dirty="0"/>
              <a:t> was inspiration and initial partial list of </a:t>
            </a:r>
            <a:r>
              <a:rPr lang="en-GB" dirty="0" err="1"/>
              <a:t>Xamarin.Core</a:t>
            </a:r>
            <a:r>
              <a:rPr lang="en-GB" dirty="0"/>
              <a:t> bindings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5F7A5-AB1F-4035-8EDF-0480C1FF5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8571" y="2152650"/>
            <a:ext cx="756867" cy="10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4875181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F# and .NET Core (Linux, OSX, Windows)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Segoe UI Light" panose="020B0502040204020203" pitchFamily="34" charset="0"/>
                <a:hlinkClick r:id="rId2"/>
              </a:rPr>
              <a:t>docs.microsoft.com/dotnet/core/</a:t>
            </a:r>
            <a:r>
              <a:rPr lang="en-GB" sz="3200" dirty="0">
                <a:latin typeface="Segoe UI Light" panose="020B0502040204020203" pitchFamily="34" charset="0"/>
              </a:rPr>
              <a:t> 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64797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LET THE REAL TALK BEGIN!</a:t>
            </a:r>
          </a:p>
        </p:txBody>
      </p:sp>
    </p:spTree>
    <p:extLst>
      <p:ext uri="{BB962C8B-B14F-4D97-AF65-F5344CB8AC3E}">
        <p14:creationId xmlns:p14="http://schemas.microsoft.com/office/powerpoint/2010/main" val="379651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Initially F# embraced functional-first </a:t>
            </a:r>
            <a:r>
              <a:rPr lang="en-GB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programming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F# lacked opinion on functional-first </a:t>
            </a:r>
            <a:r>
              <a:rPr lang="en-GB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UI and app development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</a:p>
          <a:p>
            <a:endParaRPr lang="en-GB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4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9FF-A822-4AE7-B241-65857E7C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" y="136347"/>
            <a:ext cx="11518202" cy="719072"/>
          </a:xfrm>
        </p:spPr>
        <p:txBody>
          <a:bodyPr>
            <a:normAutofit fontScale="90000"/>
          </a:bodyPr>
          <a:lstStyle/>
          <a:p>
            <a:r>
              <a:rPr lang="en-GB" dirty="0"/>
              <a:t>Situation: The world of UI is developing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1094AF0-FFBF-4A2F-8D9C-F47D73B36979}"/>
              </a:ext>
            </a:extLst>
          </p:cNvPr>
          <p:cNvSpPr/>
          <p:nvPr/>
        </p:nvSpPr>
        <p:spPr>
          <a:xfrm>
            <a:off x="1447308" y="1130489"/>
            <a:ext cx="4526771" cy="1938992"/>
          </a:xfrm>
          <a:prstGeom prst="wedgeRectCallout">
            <a:avLst>
              <a:gd name="adj1" fmla="val -4310"/>
              <a:gd name="adj2" fmla="val 168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OO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mutable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chemeClr val="bg1"/>
                </a:solidFill>
              </a:rPr>
              <a:t>static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chemeClr val="bg1"/>
                </a:solidFill>
              </a:rPr>
              <a:t>2</a:t>
            </a:r>
            <a:r>
              <a:rPr lang="en-GB" sz="2400" baseline="30000" dirty="0">
                <a:solidFill>
                  <a:schemeClr val="bg1"/>
                </a:solidFill>
              </a:rPr>
              <a:t>nd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markup</a:t>
            </a:r>
            <a:r>
              <a:rPr lang="en-GB" sz="2400" dirty="0">
                <a:solidFill>
                  <a:schemeClr val="bg1"/>
                </a:solidFill>
              </a:rPr>
              <a:t>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designer tooling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026E5-4193-4FF9-B377-E31B28F1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86" y="3196400"/>
            <a:ext cx="1386488" cy="1100614"/>
          </a:xfrm>
          <a:prstGeom prst="rect">
            <a:avLst/>
          </a:prstGeom>
        </p:spPr>
      </p:pic>
      <p:pic>
        <p:nvPicPr>
          <p:cNvPr id="1026" name="Picture 2" descr="Image result for flutter logo">
            <a:extLst>
              <a:ext uri="{FF2B5EF4-FFF2-40B4-BE49-F238E27FC236}">
                <a16:creationId xmlns:a16="http://schemas.microsoft.com/office/drawing/2014/main" id="{E0B99DB0-5F7B-4C8B-B498-220E762B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327" y="3041815"/>
            <a:ext cx="2280203" cy="6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act logo">
            <a:extLst>
              <a:ext uri="{FF2B5EF4-FFF2-40B4-BE49-F238E27FC236}">
                <a16:creationId xmlns:a16="http://schemas.microsoft.com/office/drawing/2014/main" id="{6396C57B-ED08-4D05-B572-2785ADAD3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9564422" y="5875458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ble logo f#">
            <a:extLst>
              <a:ext uri="{FF2B5EF4-FFF2-40B4-BE49-F238E27FC236}">
                <a16:creationId xmlns:a16="http://schemas.microsoft.com/office/drawing/2014/main" id="{4109D335-6D69-4CA3-821F-D7A52AD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11" y="4572084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m logo">
            <a:extLst>
              <a:ext uri="{FF2B5EF4-FFF2-40B4-BE49-F238E27FC236}">
                <a16:creationId xmlns:a16="http://schemas.microsoft.com/office/drawing/2014/main" id="{40D1F0C5-2055-484A-BD48-8637C8D5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19" y="4875402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pf logo">
            <a:extLst>
              <a:ext uri="{FF2B5EF4-FFF2-40B4-BE49-F238E27FC236}">
                <a16:creationId xmlns:a16="http://schemas.microsoft.com/office/drawing/2014/main" id="{F53E7041-DEF6-49D9-9E9E-C05CE262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7" y="33838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uwp logo">
            <a:extLst>
              <a:ext uri="{FF2B5EF4-FFF2-40B4-BE49-F238E27FC236}">
                <a16:creationId xmlns:a16="http://schemas.microsoft.com/office/drawing/2014/main" id="{5261B12A-2D65-450C-9448-7A3BF555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14" y="5377404"/>
            <a:ext cx="1048414" cy="10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tk logo">
            <a:extLst>
              <a:ext uri="{FF2B5EF4-FFF2-40B4-BE49-F238E27FC236}">
                <a16:creationId xmlns:a16="http://schemas.microsoft.com/office/drawing/2014/main" id="{D89A589B-83F3-4F8B-B91C-A09D35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43" y="5027694"/>
            <a:ext cx="11620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BAEFAE-9B5A-4B39-AC50-7CD9E3C904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501" y="5255001"/>
            <a:ext cx="1162050" cy="817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966D3F-3C90-4A04-9EA0-B63FD8267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537" y="3134123"/>
            <a:ext cx="1219200" cy="824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01FD0D-2BD2-4CA6-BA81-2474229B86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5287" y="3159571"/>
            <a:ext cx="1517777" cy="10234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A45B6-9EFA-4F7E-815E-729D738849F6}"/>
              </a:ext>
            </a:extLst>
          </p:cNvPr>
          <p:cNvSpPr txBox="1"/>
          <p:nvPr/>
        </p:nvSpPr>
        <p:spPr>
          <a:xfrm>
            <a:off x="1588445" y="3993597"/>
            <a:ext cx="25960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MVVM</a:t>
            </a:r>
          </a:p>
          <a:p>
            <a:pPr algn="ctr"/>
            <a:r>
              <a:rPr lang="en-GB" sz="1400" dirty="0"/>
              <a:t>(model-view-</a:t>
            </a:r>
            <a:r>
              <a:rPr lang="en-GB" sz="1400" dirty="0" err="1"/>
              <a:t>viewmodel</a:t>
            </a:r>
            <a:r>
              <a:rPr lang="en-GB" sz="140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29569-D2A7-42C8-A1B5-ABE0DEBB3591}"/>
              </a:ext>
            </a:extLst>
          </p:cNvPr>
          <p:cNvSpPr txBox="1"/>
          <p:nvPr/>
        </p:nvSpPr>
        <p:spPr>
          <a:xfrm>
            <a:off x="8779163" y="3660418"/>
            <a:ext cx="197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MVU</a:t>
            </a:r>
          </a:p>
          <a:p>
            <a:pPr algn="ctr"/>
            <a:r>
              <a:rPr lang="en-GB" sz="1600" dirty="0"/>
              <a:t>(model-view-update)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B18A6E22-BD01-476A-91C9-C7D47248F3F1}"/>
              </a:ext>
            </a:extLst>
          </p:cNvPr>
          <p:cNvSpPr/>
          <p:nvPr/>
        </p:nvSpPr>
        <p:spPr>
          <a:xfrm>
            <a:off x="7333399" y="1130489"/>
            <a:ext cx="4481530" cy="1938992"/>
          </a:xfrm>
          <a:prstGeom prst="wedgeRectCallout">
            <a:avLst>
              <a:gd name="adj1" fmla="val 17485"/>
              <a:gd name="adj2" fmla="val 21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Functional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declarative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rgbClr val="FFFF00"/>
                </a:solidFill>
              </a:rPr>
              <a:t>dynamic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rgbClr val="FFFF00"/>
                </a:solidFill>
              </a:rPr>
              <a:t>same</a:t>
            </a:r>
            <a:r>
              <a:rPr lang="en-GB" sz="2400" dirty="0"/>
              <a:t> language DSL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live coding tooling</a:t>
            </a:r>
          </a:p>
        </p:txBody>
      </p:sp>
      <p:pic>
        <p:nvPicPr>
          <p:cNvPr id="2050" name="Picture 2" descr="Image result for redux logo">
            <a:extLst>
              <a:ext uri="{FF2B5EF4-FFF2-40B4-BE49-F238E27FC236}">
                <a16:creationId xmlns:a16="http://schemas.microsoft.com/office/drawing/2014/main" id="{905AFBC4-734B-47EB-A4A8-06E7FA65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69" y="5485157"/>
            <a:ext cx="13906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57604D-1D9A-41A1-88BA-3AB4B5A1536D}"/>
              </a:ext>
            </a:extLst>
          </p:cNvPr>
          <p:cNvGrpSpPr/>
          <p:nvPr/>
        </p:nvGrpSpPr>
        <p:grpSpPr>
          <a:xfrm>
            <a:off x="11135091" y="4121926"/>
            <a:ext cx="679838" cy="758182"/>
            <a:chOff x="4450040" y="2392228"/>
            <a:chExt cx="1161711" cy="1270927"/>
          </a:xfrm>
        </p:grpSpPr>
        <p:pic>
          <p:nvPicPr>
            <p:cNvPr id="2052" name="Picture 4" descr="Image result for flux facebook logo">
              <a:extLst>
                <a:ext uri="{FF2B5EF4-FFF2-40B4-BE49-F238E27FC236}">
                  <a16:creationId xmlns:a16="http://schemas.microsoft.com/office/drawing/2014/main" id="{41B5E768-72BC-4AD5-8B32-F3B6701B2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C9E58A-C9A7-4F05-ABD2-7F8DF23A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0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6" grpId="0"/>
      <p:bldP spid="37" grpId="0"/>
      <p:bldP spid="27" grpId="0" animBg="1"/>
      <p:bldP spid="2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4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86E0-D1FD-4A39-B705-B38DD1C7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AE18-7E79-4A92-9972-5D2D936A72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189F7-9D36-41CC-9BAB-2CD34261C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9F229-4697-40B2-83FD-74CF6B6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" y="0"/>
            <a:ext cx="12137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8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003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core problem: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assumes “designers” will “sliced off” UI from code into a separate DSL.</a:t>
            </a: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static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, with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layers of complexity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(e.g. templating), and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code-like constructs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(behaviours, convertors), and requires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complex designer tooling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(which often fails).</a:t>
            </a: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stems from a fundamental category mistake in 2003 (“dynamic UI should be separated into a static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markup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language”)</a:t>
            </a:r>
          </a:p>
        </p:txBody>
      </p:sp>
    </p:spTree>
    <p:extLst>
      <p:ext uri="{BB962C8B-B14F-4D97-AF65-F5344CB8AC3E}">
        <p14:creationId xmlns:p14="http://schemas.microsoft.com/office/powerpoint/2010/main" val="248716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E36B-A429-457A-A666-287F06C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1BF0-E263-4B35-8973-3EE2326A40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CF952-F107-4BBE-9DD5-1197A4A86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19484-F149-459F-A244-93E37A25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3"/>
            <a:ext cx="12192000" cy="68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9905-FDAE-4D78-9D63-BB6EEB97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F198-20B4-437C-A47C-73DFA1064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60226-7394-4A82-8C93-43BDD889D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1EB46-3715-4BC2-8E52-E8AEBDEF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6"/>
            <a:ext cx="12192000" cy="68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F3F74-AF0C-40B4-AA0F-91C0C1CB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877062"/>
            <a:ext cx="7165566" cy="5888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727E37-2116-4256-8BAA-41BE2E8F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0"/>
            <a:ext cx="12192000" cy="10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31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59D7-F9A1-4F23-9B5F-ADBB656F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6F894-0513-4C7C-B7F0-B0AA274833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753EE-E621-4EA7-8417-B8E7E4AD4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258A-B09C-4D73-8D8B-EA3DAE43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7"/>
            <a:ext cx="12192000" cy="6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32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1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CC5-4B57-4E29-A901-57D99FE0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6E23-36AC-42E1-97CE-CED3EAF8D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E47BE-8ED8-480B-B117-A31D1CAEA3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9FAA0-82AE-427B-B2DF-860EA839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" y="0"/>
            <a:ext cx="12169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2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EAF10-3852-438C-ACA0-C62882C9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2"/>
            <a:ext cx="12192000" cy="682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9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50069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5FAF-E664-442D-B6F7-14CF6122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B47C5-4C59-4B91-8655-0896A1777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5052E-81B8-4178-A6CD-492737C793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E19E-FF4E-4B46-B823-1AC2C5D0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" y="0"/>
            <a:ext cx="1216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6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lnSpcReduction="10000"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label … (fun () -&gt;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button … (fun () -&gt; dispatch ) …       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837359" y="1270530"/>
            <a:ext cx="2517282" cy="707886"/>
          </a:xfrm>
          <a:prstGeom prst="wedgeRectCallout">
            <a:avLst>
              <a:gd name="adj1" fmla="val -150434"/>
              <a:gd name="adj2" fmla="val -2898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561713" y="2262611"/>
            <a:ext cx="2429117" cy="707886"/>
          </a:xfrm>
          <a:prstGeom prst="wedgeRectCallout">
            <a:avLst>
              <a:gd name="adj1" fmla="val -159868"/>
              <a:gd name="adj2" fmla="val -5890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358258" y="3108683"/>
            <a:ext cx="1199615" cy="400110"/>
          </a:xfrm>
          <a:prstGeom prst="wedgeRectCallout">
            <a:avLst>
              <a:gd name="adj1" fmla="val -213916"/>
              <a:gd name="adj2" fmla="val -496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5265971" y="4031701"/>
            <a:ext cx="1957835" cy="400110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5681117" y="4770053"/>
            <a:ext cx="2006823" cy="400110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27822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(model: Model)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837359" y="1270530"/>
            <a:ext cx="2517282" cy="707886"/>
          </a:xfrm>
          <a:prstGeom prst="wedgeRectCallout">
            <a:avLst>
              <a:gd name="adj1" fmla="val -96236"/>
              <a:gd name="adj2" fmla="val 1006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561713" y="2262611"/>
            <a:ext cx="2429117" cy="707886"/>
          </a:xfrm>
          <a:prstGeom prst="wedgeRectCallout">
            <a:avLst>
              <a:gd name="adj1" fmla="val -105904"/>
              <a:gd name="adj2" fmla="val -1837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831764" y="3114323"/>
            <a:ext cx="1199615" cy="400110"/>
          </a:xfrm>
          <a:prstGeom prst="wedgeRectCallout">
            <a:avLst>
              <a:gd name="adj1" fmla="val -92340"/>
              <a:gd name="adj2" fmla="val 576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6823309" y="3738605"/>
            <a:ext cx="1957835" cy="400110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6723829" y="4525642"/>
            <a:ext cx="2006823" cy="400110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42723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6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It’s all just functional programming! </a:t>
            </a:r>
          </a:p>
          <a:p>
            <a:pPr marL="0" indent="0">
              <a:buNone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GB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UI becomes calculation and information, not state…</a:t>
            </a:r>
          </a:p>
          <a:p>
            <a:pPr marL="0" indent="0" algn="ctr">
              <a:buNone/>
            </a:pPr>
            <a:r>
              <a:rPr lang="en-GB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Views are re-computed and differentially applied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0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MVU and its variations are becoming ubiquitous</a:t>
            </a: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GB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1EC77-39BD-408C-ACA5-2AF377BC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03" y="3070437"/>
            <a:ext cx="1386488" cy="1100614"/>
          </a:xfrm>
          <a:prstGeom prst="rect">
            <a:avLst/>
          </a:prstGeom>
        </p:spPr>
      </p:pic>
      <p:pic>
        <p:nvPicPr>
          <p:cNvPr id="5" name="Picture 2" descr="Image result for flutter logo">
            <a:extLst>
              <a:ext uri="{FF2B5EF4-FFF2-40B4-BE49-F238E27FC236}">
                <a16:creationId xmlns:a16="http://schemas.microsoft.com/office/drawing/2014/main" id="{833DABD4-5CA9-4115-A899-358B3AFA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544" y="2915852"/>
            <a:ext cx="2280203" cy="6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react logo">
            <a:extLst>
              <a:ext uri="{FF2B5EF4-FFF2-40B4-BE49-F238E27FC236}">
                <a16:creationId xmlns:a16="http://schemas.microsoft.com/office/drawing/2014/main" id="{C5066C56-9F72-466E-88A8-49E3EC7D6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4250639" y="5749495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fable logo f#">
            <a:extLst>
              <a:ext uri="{FF2B5EF4-FFF2-40B4-BE49-F238E27FC236}">
                <a16:creationId xmlns:a16="http://schemas.microsoft.com/office/drawing/2014/main" id="{87E66BC1-D80B-4D62-BA5C-6881CD139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28" y="4446121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elm logo">
            <a:extLst>
              <a:ext uri="{FF2B5EF4-FFF2-40B4-BE49-F238E27FC236}">
                <a16:creationId xmlns:a16="http://schemas.microsoft.com/office/drawing/2014/main" id="{F257C100-5CFE-401C-B184-929CBA16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836" y="4749439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edux logo">
            <a:extLst>
              <a:ext uri="{FF2B5EF4-FFF2-40B4-BE49-F238E27FC236}">
                <a16:creationId xmlns:a16="http://schemas.microsoft.com/office/drawing/2014/main" id="{C759C6BA-E15B-461E-9063-B4F68BC80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5359194"/>
            <a:ext cx="13906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1CDD91-5A78-4D06-9EC0-E7778CEABC71}"/>
              </a:ext>
            </a:extLst>
          </p:cNvPr>
          <p:cNvGrpSpPr/>
          <p:nvPr/>
        </p:nvGrpSpPr>
        <p:grpSpPr>
          <a:xfrm>
            <a:off x="5821308" y="3995963"/>
            <a:ext cx="679838" cy="758182"/>
            <a:chOff x="4450040" y="2392228"/>
            <a:chExt cx="1161711" cy="1270927"/>
          </a:xfrm>
        </p:grpSpPr>
        <p:pic>
          <p:nvPicPr>
            <p:cNvPr id="11" name="Picture 4" descr="Image result for flux facebook logo">
              <a:extLst>
                <a:ext uri="{FF2B5EF4-FFF2-40B4-BE49-F238E27FC236}">
                  <a16:creationId xmlns:a16="http://schemas.microsoft.com/office/drawing/2014/main" id="{5295447E-5ADF-4BB6-9BC8-538F8915E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5ED693-27A2-49F7-8695-5AB4637F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348653-3E34-4836-ABBC-FF8D07CA08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0980" y="2915852"/>
            <a:ext cx="1734436" cy="19489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7D9498-75E5-4C80-B981-568BFF997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7628" y="4898787"/>
            <a:ext cx="1390650" cy="1885190"/>
          </a:xfrm>
          <a:prstGeom prst="rect">
            <a:avLst/>
          </a:prstGeom>
        </p:spPr>
      </p:pic>
      <p:pic>
        <p:nvPicPr>
          <p:cNvPr id="2056" name="Picture 8" descr="Image result for swift ui logo">
            <a:extLst>
              <a:ext uri="{FF2B5EF4-FFF2-40B4-BE49-F238E27FC236}">
                <a16:creationId xmlns:a16="http://schemas.microsoft.com/office/drawing/2014/main" id="{E2F9035A-5ED9-4B88-8926-8A9C9F3CA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7" t="10130" r="38435" b="21461"/>
          <a:stretch/>
        </p:blipFill>
        <p:spPr bwMode="auto">
          <a:xfrm>
            <a:off x="8934420" y="3740260"/>
            <a:ext cx="2228891" cy="27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EFC4-4C5A-41CE-83AD-FD8E693A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Online Media 3" title="We're Gonna Build a Framework">
            <a:hlinkClick r:id="" action="ppaction://media"/>
            <a:extLst>
              <a:ext uri="{FF2B5EF4-FFF2-40B4-BE49-F238E27FC236}">
                <a16:creationId xmlns:a16="http://schemas.microsoft.com/office/drawing/2014/main" id="{01BB8C98-BA42-4696-BE9B-704C597C5A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4425" y="996950"/>
            <a:ext cx="743426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4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7663" y="498443"/>
            <a:ext cx="11470725" cy="553998"/>
          </a:xfrm>
        </p:spPr>
        <p:txBody>
          <a:bodyPr/>
          <a:lstStyle/>
          <a:p>
            <a:pPr algn="l"/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Fabulous – F# MVU for mobile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C1952B5-4FDC-4A92-9B1E-B439DE0BCFC3}"/>
              </a:ext>
            </a:extLst>
          </p:cNvPr>
          <p:cNvSpPr/>
          <p:nvPr/>
        </p:nvSpPr>
        <p:spPr bwMode="auto">
          <a:xfrm>
            <a:off x="1632857" y="3070903"/>
            <a:ext cx="10085531" cy="2754804"/>
          </a:xfrm>
          <a:prstGeom prst="foldedCorner">
            <a:avLst/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>
              <a:solidFill>
                <a:srgbClr val="608B4E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608B4E"/>
                </a:solidFill>
                <a:latin typeface="Consolas" panose="020B0609020204030204" pitchFamily="49" charset="0"/>
              </a:rPr>
              <a:t>/// The view function giving updated content for the page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view (model: Model) dispatch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if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model.Pressed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then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(text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else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(text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, command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dispatch Pressed))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ular Callout 3">
            <a:extLst>
              <a:ext uri="{FF2B5EF4-FFF2-40B4-BE49-F238E27FC236}">
                <a16:creationId xmlns:a16="http://schemas.microsoft.com/office/drawing/2014/main" id="{E37A3456-08FB-44CA-AAC7-5EFAE17A5B41}"/>
              </a:ext>
            </a:extLst>
          </p:cNvPr>
          <p:cNvSpPr/>
          <p:nvPr/>
        </p:nvSpPr>
        <p:spPr>
          <a:xfrm>
            <a:off x="6246055" y="2260464"/>
            <a:ext cx="5505785" cy="1077218"/>
          </a:xfrm>
          <a:prstGeom prst="wedgeRectCallout">
            <a:avLst>
              <a:gd name="adj1" fmla="val -60004"/>
              <a:gd name="adj2" fmla="val 50544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3200" dirty="0"/>
              <a:t>A model-view-update mobile app</a:t>
            </a:r>
          </a:p>
        </p:txBody>
      </p:sp>
    </p:spTree>
    <p:extLst>
      <p:ext uri="{BB962C8B-B14F-4D97-AF65-F5344CB8AC3E}">
        <p14:creationId xmlns:p14="http://schemas.microsoft.com/office/powerpoint/2010/main" val="3974043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7662" y="498443"/>
            <a:ext cx="11504177" cy="553998"/>
          </a:xfrm>
        </p:spPr>
        <p:txBody>
          <a:bodyPr/>
          <a:lstStyle/>
          <a:p>
            <a:pPr algn="l"/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Fable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Elmish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F# MVU for Web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C1952B5-4FDC-4A92-9B1E-B439DE0BCFC3}"/>
              </a:ext>
            </a:extLst>
          </p:cNvPr>
          <p:cNvSpPr/>
          <p:nvPr/>
        </p:nvSpPr>
        <p:spPr bwMode="auto">
          <a:xfrm>
            <a:off x="1544216" y="2805808"/>
            <a:ext cx="10400121" cy="3647594"/>
          </a:xfrm>
          <a:prstGeom prst="foldedCorner">
            <a:avLst>
              <a:gd name="adj" fmla="val 6573"/>
            </a:avLst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608B4E"/>
                </a:solidFill>
                <a:latin typeface="Consolas" panose="020B0609020204030204" pitchFamily="49" charset="0"/>
              </a:rPr>
              <a:t>/// The view function giving updated content for the page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view (model: Model) dispatch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if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model.IsLoading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then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str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"Loading..."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else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ClassName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button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OnClick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_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dispatch Faster)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"Faster"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ClassName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Consolas" panose="020B0609020204030204" pitchFamily="49" charset="0"/>
              </a:rPr>
              <a:t>theText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model.Text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model.Index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button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OnClick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_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dispatch Slower)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"Slower"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(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sprintf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"Ticks Per Update: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%d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model.TicksPerUpdate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    ]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ular Callout 3">
            <a:extLst>
              <a:ext uri="{FF2B5EF4-FFF2-40B4-BE49-F238E27FC236}">
                <a16:creationId xmlns:a16="http://schemas.microsoft.com/office/drawing/2014/main" id="{EDAFFF96-E9E8-4AD4-AB20-12314DD81D7F}"/>
              </a:ext>
            </a:extLst>
          </p:cNvPr>
          <p:cNvSpPr/>
          <p:nvPr/>
        </p:nvSpPr>
        <p:spPr>
          <a:xfrm>
            <a:off x="6185407" y="1168783"/>
            <a:ext cx="5505785" cy="1077218"/>
          </a:xfrm>
          <a:prstGeom prst="wedgeRectCallout">
            <a:avLst>
              <a:gd name="adj1" fmla="val -63326"/>
              <a:gd name="adj2" fmla="val 110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3200" dirty="0"/>
              <a:t>A model-view-update web view</a:t>
            </a:r>
          </a:p>
        </p:txBody>
      </p:sp>
    </p:spTree>
    <p:extLst>
      <p:ext uri="{BB962C8B-B14F-4D97-AF65-F5344CB8AC3E}">
        <p14:creationId xmlns:p14="http://schemas.microsoft.com/office/powerpoint/2010/main" val="1837970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3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2186990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Clr>
                <a:srgbClr val="9BAFB5"/>
              </a:buClr>
              <a:buFont typeface="+mj-lt"/>
              <a:buAutoNum type="arabicPeriod"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 looks like this: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not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model.Unchanged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791943" y="5895578"/>
            <a:ext cx="3873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Open Sans Extrabold" panose="020B0906030804020204" pitchFamily="34" charset="0"/>
                <a:cs typeface="Segoe UI Light" panose="020B0502040204020203" pitchFamily="34" charset="0"/>
              </a:rPr>
              <a:t>How easy is that?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Open Sans Extrabold" panose="020B090603080402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needed?</a:t>
            </a:r>
          </a:p>
          <a:p>
            <a:pPr marL="0" indent="0" algn="ctr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simplicity of MVU, but for Mobile and Desktop Apps</a:t>
            </a:r>
          </a:p>
          <a:p>
            <a:pPr marL="0" indent="0" algn="ctr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16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FF37-B702-4E75-9142-021A6B8B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D15E7-51F3-40CC-9286-BAF284C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1CE07-D67F-4094-9AC3-5A7E6DE0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" y="0"/>
            <a:ext cx="12188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1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8DC6-DC5E-4341-954F-398152C2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2B9E-78C1-4E50-8660-2FEEA51A6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DEDFE-5F15-49A3-A79A-E7D0F227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" y="0"/>
            <a:ext cx="1214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2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40DC-4991-4482-859F-C8F0DE005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1" b="425"/>
          <a:stretch/>
        </p:blipFill>
        <p:spPr>
          <a:xfrm>
            <a:off x="551144" y="532355"/>
            <a:ext cx="11203731" cy="599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64797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First, a little about F#</a:t>
            </a:r>
          </a:p>
        </p:txBody>
      </p:sp>
    </p:spTree>
    <p:extLst>
      <p:ext uri="{BB962C8B-B14F-4D97-AF65-F5344CB8AC3E}">
        <p14:creationId xmlns:p14="http://schemas.microsoft.com/office/powerpoint/2010/main" val="8466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535A-2921-4049-90C1-E669E74E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9627-EDB0-46A8-82C8-22A479E6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3ACB3-F992-42A3-9BEE-F518103D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" y="0"/>
            <a:ext cx="12136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7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F721-69A5-42D3-820F-82DCF401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D789-49C3-40F2-8F06-E760F80E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9BECA-2926-40D1-BABF-427B32F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6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85EC-1745-4050-B08A-29CC001A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6733-3BFD-466A-BFD2-90483A31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A1C72-24EA-40E6-A8FC-DF935ED2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" y="0"/>
            <a:ext cx="1214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1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7" y="2948594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57" y="448904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038" y="448646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425412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088" y="438981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904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5" y="379507"/>
            <a:ext cx="2353340" cy="23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xyPlot example">
            <a:extLst>
              <a:ext uri="{FF2B5EF4-FFF2-40B4-BE49-F238E27FC236}">
                <a16:creationId xmlns:a16="http://schemas.microsoft.com/office/drawing/2014/main" id="{77D030EE-5E76-4F0E-8AA2-135B7520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11" y="3196781"/>
            <a:ext cx="2006608" cy="35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67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FABULOUS CONTACTS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9BECA-2926-40D1-BABF-427B32F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E83AE-06FB-4961-B6A5-9E24131F4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5700" y="1047750"/>
            <a:ext cx="4800600" cy="4762500"/>
          </a:xfrm>
        </p:spPr>
      </p:pic>
    </p:spTree>
    <p:extLst>
      <p:ext uri="{BB962C8B-B14F-4D97-AF65-F5344CB8AC3E}">
        <p14:creationId xmlns:p14="http://schemas.microsoft.com/office/powerpoint/2010/main" val="326822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Making it 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value=double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F10B54B-675D-4701-B6DC-4420F68C6747}"/>
              </a:ext>
            </a:extLst>
          </p:cNvPr>
          <p:cNvSpPr/>
          <p:nvPr/>
        </p:nvSpPr>
        <p:spPr>
          <a:xfrm>
            <a:off x="3784736" y="3878160"/>
            <a:ext cx="5162040" cy="1938992"/>
          </a:xfrm>
          <a:prstGeom prst="wedgeRectCallout">
            <a:avLst>
              <a:gd name="adj1" fmla="val -43134"/>
              <a:gd name="adj2" fmla="val -1088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is a tree of immutable data describing the view</a:t>
            </a:r>
          </a:p>
          <a:p>
            <a:endParaRPr lang="en-GB" sz="2400" dirty="0">
              <a:solidFill>
                <a:schemeClr val="bg1"/>
              </a:solidFill>
              <a:latin typeface="Gill Sans MT (Headings)"/>
            </a:endParaRPr>
          </a:p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We want to avoid reallocating this data and re-traversing on each model update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Making it 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(…)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Making it 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value=double count,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90DDAB-C6AB-4774-8756-8189E7972021}"/>
              </a:ext>
            </a:extLst>
          </p:cNvPr>
          <p:cNvSpPr/>
          <p:nvPr/>
        </p:nvSpPr>
        <p:spPr>
          <a:xfrm>
            <a:off x="3784736" y="4247491"/>
            <a:ext cx="5162040" cy="1200329"/>
          </a:xfrm>
          <a:prstGeom prst="wedgeRectCallout">
            <a:avLst>
              <a:gd name="adj1" fmla="val -40671"/>
              <a:gd name="adj2" fmla="val -23008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recycles subtrees that are unchanged. Unchanged subtrees are not diff’d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A392-1BDC-4E59-97DB-0586EDA4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– MAKING IT FAST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D699-FC19-43E6-A179-72ECD653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‘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dependsOn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’ is good enough for many information apps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We can do better through treating views as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adaptive data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Aim: Recover efficient incremental data binding within the MVU pattern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 in Progress!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6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D4F3E-7896-461B-A8B7-8D1893E7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-45542"/>
            <a:ext cx="12095163" cy="68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03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37511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76107-4270-4DEE-B54C-59A57025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3" y="3347382"/>
            <a:ext cx="3114676" cy="744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CA370-F6DB-4EBF-AC8B-54373BAAADF4}"/>
              </a:ext>
            </a:extLst>
          </p:cNvPr>
          <p:cNvSpPr txBox="1"/>
          <p:nvPr/>
        </p:nvSpPr>
        <p:spPr>
          <a:xfrm>
            <a:off x="2362021" y="3507522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ym typeface="Symbol" panose="05050102010706020507" pitchFamily="18" charset="2"/>
              </a:rPr>
              <a:t>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454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FSharp.Data.Adaptive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github.com/fsprojects/</a:t>
            </a:r>
            <a:r>
              <a:rPr lang="en-GB" dirty="0" err="1">
                <a:hlinkClick r:id="rId2"/>
              </a:rPr>
              <a:t>FSharp.Data.Adaptive</a:t>
            </a:r>
            <a:r>
              <a:rPr lang="en-GB" dirty="0">
                <a:hlinkClick r:id="rId2"/>
              </a:rPr>
              <a:t>/</a:t>
            </a:r>
            <a:endParaRPr lang="en-GB" dirty="0"/>
          </a:p>
          <a:p>
            <a:endParaRPr lang="en-GB" dirty="0"/>
          </a:p>
          <a:p>
            <a:r>
              <a:rPr lang="en-GB" dirty="0"/>
              <a:t>F# immutable data as you know and like it, but event-sourced</a:t>
            </a:r>
          </a:p>
        </p:txBody>
      </p:sp>
    </p:spTree>
    <p:extLst>
      <p:ext uri="{BB962C8B-B14F-4D97-AF65-F5344CB8AC3E}">
        <p14:creationId xmlns:p14="http://schemas.microsoft.com/office/powerpoint/2010/main" val="311085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3DB3740-E425-4CFB-B976-16F6B3938D45}"/>
              </a:ext>
            </a:extLst>
          </p:cNvPr>
          <p:cNvSpPr/>
          <p:nvPr/>
        </p:nvSpPr>
        <p:spPr>
          <a:xfrm>
            <a:off x="1898780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8E33D8-EC7A-47A4-AE96-58CC70DBAD51}"/>
              </a:ext>
            </a:extLst>
          </p:cNvPr>
          <p:cNvSpPr/>
          <p:nvPr/>
        </p:nvSpPr>
        <p:spPr>
          <a:xfrm>
            <a:off x="4523793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2EFA8E-DFCC-459F-8228-4EE8D7655544}"/>
              </a:ext>
            </a:extLst>
          </p:cNvPr>
          <p:cNvSpPr/>
          <p:nvPr/>
        </p:nvSpPr>
        <p:spPr>
          <a:xfrm>
            <a:off x="6906520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FAA1CD-A207-448D-A8F4-8D56F8ED32F6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116424" y="2451619"/>
            <a:ext cx="140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D37033-6AD9-404D-BBEB-6E46DFD9A7F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741437" y="2451619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7D04C7-02EE-4A0C-A2D1-1B541C1D158A}"/>
              </a:ext>
            </a:extLst>
          </p:cNvPr>
          <p:cNvSpPr txBox="1"/>
          <p:nvPr/>
        </p:nvSpPr>
        <p:spPr>
          <a:xfrm>
            <a:off x="835090" y="499188"/>
            <a:ext cx="934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FSharp.Data.Adaptive</a:t>
            </a:r>
            <a:r>
              <a:rPr lang="en-GB" sz="2800" dirty="0"/>
              <a:t> – Your Data as Incremental Computation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131EDA-70DE-482D-9FEC-45F9295CC5AB}"/>
              </a:ext>
            </a:extLst>
          </p:cNvPr>
          <p:cNvSpPr/>
          <p:nvPr/>
        </p:nvSpPr>
        <p:spPr>
          <a:xfrm>
            <a:off x="1898780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ym typeface="Symbol" panose="05050102010706020507" pitchFamily="18" charset="2"/>
              </a:rPr>
              <a:t>s</a:t>
            </a:r>
            <a:endParaRPr lang="en-GB" sz="4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D46363-00E7-4360-B161-127903C49A5B}"/>
              </a:ext>
            </a:extLst>
          </p:cNvPr>
          <p:cNvSpPr/>
          <p:nvPr/>
        </p:nvSpPr>
        <p:spPr>
          <a:xfrm>
            <a:off x="4523793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>
                <a:solidFill>
                  <a:srgbClr val="FFFFFF"/>
                </a:solidFill>
                <a:sym typeface="Symbol" panose="05050102010706020507" pitchFamily="18" charset="2"/>
              </a:rPr>
              <a:t>s</a:t>
            </a: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A9450-30BC-4451-81DC-ACD2B08BC879}"/>
              </a:ext>
            </a:extLst>
          </p:cNvPr>
          <p:cNvSpPr/>
          <p:nvPr/>
        </p:nvSpPr>
        <p:spPr>
          <a:xfrm>
            <a:off x="6906520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FFFFFF"/>
                </a:solidFill>
                <a:sym typeface="Symbol" panose="05050102010706020507" pitchFamily="18" charset="2"/>
              </a:rPr>
              <a:t>s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299946-ED0D-4962-B930-881872DD3F97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3116424" y="4852696"/>
            <a:ext cx="140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120C4-43A4-43D5-BD2E-5A91BD60C45A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5741437" y="4852696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95A28A-C0ED-4FD8-82BC-74D6B38F5DC7}"/>
              </a:ext>
            </a:extLst>
          </p:cNvPr>
          <p:cNvSpPr txBox="1"/>
          <p:nvPr/>
        </p:nvSpPr>
        <p:spPr>
          <a:xfrm>
            <a:off x="3470988" y="1967207"/>
            <a:ext cx="95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List.map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A0734-57AA-44CB-A725-23643D08F990}"/>
              </a:ext>
            </a:extLst>
          </p:cNvPr>
          <p:cNvSpPr txBox="1"/>
          <p:nvPr/>
        </p:nvSpPr>
        <p:spPr>
          <a:xfrm>
            <a:off x="5751837" y="1960990"/>
            <a:ext cx="104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List. filter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10811-BA31-4288-B116-5DAA1536299F}"/>
              </a:ext>
            </a:extLst>
          </p:cNvPr>
          <p:cNvSpPr txBox="1"/>
          <p:nvPr/>
        </p:nvSpPr>
        <p:spPr>
          <a:xfrm>
            <a:off x="3171687" y="4368283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AList.map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9A4A3-675F-49E0-B9ED-E3BFCD624313}"/>
              </a:ext>
            </a:extLst>
          </p:cNvPr>
          <p:cNvSpPr txBox="1"/>
          <p:nvPr/>
        </p:nvSpPr>
        <p:spPr>
          <a:xfrm>
            <a:off x="5685837" y="436828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AList.filter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747A14-7D56-4991-B5EE-FD25B20FC989}"/>
              </a:ext>
            </a:extLst>
          </p:cNvPr>
          <p:cNvSpPr/>
          <p:nvPr/>
        </p:nvSpPr>
        <p:spPr>
          <a:xfrm>
            <a:off x="9289247" y="186534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9C070B-A277-4949-818C-7902C2E86887}"/>
              </a:ext>
            </a:extLst>
          </p:cNvPr>
          <p:cNvCxnSpPr>
            <a:cxnSpLocks/>
            <a:stCxn id="6" idx="6"/>
            <a:endCxn id="22" idx="2"/>
          </p:cNvCxnSpPr>
          <p:nvPr/>
        </p:nvCxnSpPr>
        <p:spPr>
          <a:xfrm>
            <a:off x="8124164" y="2451619"/>
            <a:ext cx="1165083" cy="1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2DAD04-10BE-415F-9227-13E599A3D528}"/>
              </a:ext>
            </a:extLst>
          </p:cNvPr>
          <p:cNvSpPr txBox="1"/>
          <p:nvPr/>
        </p:nvSpPr>
        <p:spPr>
          <a:xfrm>
            <a:off x="8340651" y="196720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List.sum</a:t>
            </a:r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845A7E-2F9C-47D9-AC37-C1C5ADFCA4C8}"/>
              </a:ext>
            </a:extLst>
          </p:cNvPr>
          <p:cNvSpPr/>
          <p:nvPr/>
        </p:nvSpPr>
        <p:spPr>
          <a:xfrm>
            <a:off x="9289247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>
                <a:solidFill>
                  <a:srgbClr val="FFFFFF"/>
                </a:solidFill>
                <a:sym typeface="Symbol" panose="05050102010706020507" pitchFamily="18" charset="2"/>
              </a:rPr>
              <a:t></a:t>
            </a:r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ADA9A9-DA60-4B96-A945-ED99C55A458C}"/>
              </a:ext>
            </a:extLst>
          </p:cNvPr>
          <p:cNvCxnSpPr>
            <a:cxnSpLocks/>
            <a:stCxn id="15" idx="6"/>
            <a:endCxn id="29" idx="2"/>
          </p:cNvCxnSpPr>
          <p:nvPr/>
        </p:nvCxnSpPr>
        <p:spPr>
          <a:xfrm>
            <a:off x="8124164" y="4852696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5219D4-9A66-41E4-B8AC-386D276353D5}"/>
              </a:ext>
            </a:extLst>
          </p:cNvPr>
          <p:cNvSpPr txBox="1"/>
          <p:nvPr/>
        </p:nvSpPr>
        <p:spPr>
          <a:xfrm>
            <a:off x="8102081" y="4370620"/>
            <a:ext cx="130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AList.sum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670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CEA4B0-0488-4BAE-B513-9FCEAAC0C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28077"/>
              </p:ext>
            </p:extLst>
          </p:nvPr>
        </p:nvGraphicFramePr>
        <p:xfrm>
          <a:off x="940317" y="1475446"/>
          <a:ext cx="10023152" cy="52339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11576">
                  <a:extLst>
                    <a:ext uri="{9D8B030D-6E8A-4147-A177-3AD203B41FA5}">
                      <a16:colId xmlns:a16="http://schemas.microsoft.com/office/drawing/2014/main" val="856692872"/>
                    </a:ext>
                  </a:extLst>
                </a:gridCol>
                <a:gridCol w="5011576">
                  <a:extLst>
                    <a:ext uri="{9D8B030D-6E8A-4147-A177-3AD203B41FA5}">
                      <a16:colId xmlns:a16="http://schemas.microsoft.com/office/drawing/2014/main" val="3139921441"/>
                    </a:ext>
                  </a:extLst>
                </a:gridCol>
              </a:tblGrid>
              <a:tr h="409636">
                <a:tc>
                  <a:txBody>
                    <a:bodyPr/>
                    <a:lstStyle/>
                    <a:p>
                      <a:r>
                        <a:rPr lang="en-GB" dirty="0"/>
                        <a:t>F# Immutable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F# Adaptive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66336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aval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29996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list&lt;int&gt;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alist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950751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set&lt;int&gt;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aset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692397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map&lt;int, 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&lt;int, 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307963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[ 1; 2; 3 ]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alist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{ 1; 2;  3}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3787"/>
                  </a:ext>
                </a:extLst>
              </a:tr>
              <a:tr h="1313079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1.0 +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now.Seconds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aval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    let! t = now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    return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t.Seconds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+ 1.0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325013"/>
                  </a:ext>
                </a:extLst>
              </a:tr>
              <a:tr h="1313079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xs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* x)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List.filter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% 3 = 0)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List.sum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xs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* x)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AList.filter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% 3 = 0)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AList.sum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8786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9201C24-3B02-4D74-816B-F356D5B6735C}"/>
              </a:ext>
            </a:extLst>
          </p:cNvPr>
          <p:cNvSpPr txBox="1"/>
          <p:nvPr/>
        </p:nvSpPr>
        <p:spPr>
          <a:xfrm>
            <a:off x="1424529" y="489857"/>
            <a:ext cx="934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/>
              <a:t>FSharp.Data.Adaptive</a:t>
            </a:r>
            <a:r>
              <a:rPr lang="en-GB" sz="2800" dirty="0"/>
              <a:t> – Your Data as Incremental Computation</a:t>
            </a:r>
          </a:p>
        </p:txBody>
      </p:sp>
    </p:spTree>
    <p:extLst>
      <p:ext uri="{BB962C8B-B14F-4D97-AF65-F5344CB8AC3E}">
        <p14:creationId xmlns:p14="http://schemas.microsoft.com/office/powerpoint/2010/main" val="648518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– MAKING IT FAST (WIP)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open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Fabulous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(children = [</a:t>
            </a:r>
          </a:p>
          <a:p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View.Image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(source =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"fabulous.png"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(items = [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for item in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model.Items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-&gt;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"Item %s" item)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])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 =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"Add Item"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 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AddItem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]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0786556-954D-4705-8867-B5965B67610C}"/>
              </a:ext>
            </a:extLst>
          </p:cNvPr>
          <p:cNvSpPr/>
          <p:nvPr/>
        </p:nvSpPr>
        <p:spPr>
          <a:xfrm>
            <a:off x="6374866" y="1306402"/>
            <a:ext cx="5162040" cy="830997"/>
          </a:xfrm>
          <a:prstGeom prst="wedgeRectCallout">
            <a:avLst>
              <a:gd name="adj1" fmla="val -64982"/>
              <a:gd name="adj2" fmla="val 838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1 million element list = 1 million items to diff on each update!!!</a:t>
            </a:r>
          </a:p>
        </p:txBody>
      </p:sp>
    </p:spTree>
    <p:extLst>
      <p:ext uri="{BB962C8B-B14F-4D97-AF65-F5344CB8AC3E}">
        <p14:creationId xmlns:p14="http://schemas.microsoft.com/office/powerpoint/2010/main" val="302512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– MAKING IT FAST (WIP)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open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FabulousAdaptive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(children = cs [</a:t>
            </a:r>
          </a:p>
          <a:p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View.Image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(source = c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"fabulous.png"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(items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model.Items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"Item %s"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item))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 = c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"Add Item"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 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AddItem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]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DD04919-7B71-4FED-BB0D-F3140EB74A13}"/>
              </a:ext>
            </a:extLst>
          </p:cNvPr>
          <p:cNvSpPr/>
          <p:nvPr/>
        </p:nvSpPr>
        <p:spPr>
          <a:xfrm>
            <a:off x="8089640" y="1306402"/>
            <a:ext cx="3447265" cy="830997"/>
          </a:xfrm>
          <a:prstGeom prst="wedgeRectCallout">
            <a:avLst>
              <a:gd name="adj1" fmla="val -128454"/>
              <a:gd name="adj2" fmla="val 18656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Now fully incremental through adaptive data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02599C0-3C03-4065-9DBC-6779F0D9CAC5}"/>
              </a:ext>
            </a:extLst>
          </p:cNvPr>
          <p:cNvSpPr/>
          <p:nvPr/>
        </p:nvSpPr>
        <p:spPr>
          <a:xfrm>
            <a:off x="6366007" y="4841149"/>
            <a:ext cx="3447265" cy="830997"/>
          </a:xfrm>
          <a:prstGeom prst="wedgeRectCallout">
            <a:avLst>
              <a:gd name="adj1" fmla="val -107071"/>
              <a:gd name="adj2" fmla="val -6887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Invariant parts currently marked with ‘c’ or ‘cs’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8DF28C6-923C-469A-96DC-4AC667E3A0AA}"/>
              </a:ext>
            </a:extLst>
          </p:cNvPr>
          <p:cNvSpPr/>
          <p:nvPr/>
        </p:nvSpPr>
        <p:spPr>
          <a:xfrm>
            <a:off x="7952791" y="2774419"/>
            <a:ext cx="3447265" cy="830997"/>
          </a:xfrm>
          <a:prstGeom prst="wedgeRectCallout">
            <a:avLst>
              <a:gd name="adj1" fmla="val -108425"/>
              <a:gd name="adj2" fmla="val 2937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If an item is inserted, only </a:t>
            </a:r>
            <a:r>
              <a:rPr lang="en-GB" sz="2400" u="sng" dirty="0">
                <a:solidFill>
                  <a:schemeClr val="bg1"/>
                </a:solidFill>
                <a:latin typeface="Gill Sans MT (Headings)"/>
              </a:rPr>
              <a:t>one update</a:t>
            </a:r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 is made</a:t>
            </a:r>
          </a:p>
        </p:txBody>
      </p:sp>
    </p:spTree>
    <p:extLst>
      <p:ext uri="{BB962C8B-B14F-4D97-AF65-F5344CB8AC3E}">
        <p14:creationId xmlns:p14="http://schemas.microsoft.com/office/powerpoint/2010/main" val="23959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FabulousContacts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learning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On-device per-app SQL-Lite integration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maps 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Asynchronous data loading onto maps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Catching exceptions and being robust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Sending SMS, making phone calls and Email using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Xamarin.Essentials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Multi-page with external messages reconciled via the composed app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Editing and searching lists of things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Taking photos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Splash screens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Pragmatics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Multi-page apps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State persistence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Time-travel debugging 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App size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Platform-specifics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Deploying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Extensibility</a:t>
            </a:r>
          </a:p>
        </p:txBody>
      </p:sp>
    </p:spTree>
    <p:extLst>
      <p:ext uri="{BB962C8B-B14F-4D97-AF65-F5344CB8AC3E}">
        <p14:creationId xmlns:p14="http://schemas.microsoft.com/office/powerpoint/2010/main" val="3529078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490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539430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423" y="747815"/>
            <a:ext cx="2108235" cy="45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111" y="526749"/>
            <a:ext cx="1410145" cy="290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xyPlot example">
            <a:extLst>
              <a:ext uri="{FF2B5EF4-FFF2-40B4-BE49-F238E27FC236}">
                <a16:creationId xmlns:a16="http://schemas.microsoft.com/office/drawing/2014/main" id="{77D030EE-5E76-4F0E-8AA2-135B7520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32" y="3666931"/>
            <a:ext cx="1534793" cy="270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042C1B8-333E-46BE-9D38-C1F5CEA5E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495903"/>
              </p:ext>
            </p:extLst>
          </p:nvPr>
        </p:nvGraphicFramePr>
        <p:xfrm>
          <a:off x="-218718" y="873129"/>
          <a:ext cx="8308359" cy="4510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46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3B33A26-3BE4-4500-B6B0-E27470C07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5CB0069-9FC4-4784-AD4B-9F0DD281D4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D51E91B-4374-49CC-8222-BEC9B93A1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E31E542-E5C5-4DEB-AC70-234D0E2F3D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6659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15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994392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 for the back-end</a:t>
            </a: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github.com/giraffe-fsharp/Giraffe</a:t>
            </a:r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20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7980</TotalTime>
  <Words>2555</Words>
  <Application>Microsoft Office PowerPoint</Application>
  <PresentationFormat>Widescreen</PresentationFormat>
  <Paragraphs>370</Paragraphs>
  <Slides>71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Calibri</vt:lpstr>
      <vt:lpstr>Calibri Light</vt:lpstr>
      <vt:lpstr>Consolas</vt:lpstr>
      <vt:lpstr>Gill Sans MT</vt:lpstr>
      <vt:lpstr>Gill Sans MT (Headings)</vt:lpstr>
      <vt:lpstr>Segoe UI</vt:lpstr>
      <vt:lpstr>Segoe UI Light</vt:lpstr>
      <vt:lpstr>Tw Cen MT</vt:lpstr>
      <vt:lpstr>Parcel</vt:lpstr>
      <vt:lpstr>FSharp-teched-europe-2010-v2</vt:lpstr>
      <vt:lpstr>Office Theme</vt:lpstr>
      <vt:lpstr>FUNCTIONAL UI FUNCTIONAL AppS</vt:lpstr>
      <vt:lpstr>thanks</vt:lpstr>
      <vt:lpstr>PowerPoint Presentation</vt:lpstr>
      <vt:lpstr>PowerPoint Presentation</vt:lpstr>
      <vt:lpstr>First, a little about F#</vt:lpstr>
      <vt:lpstr>PowerPoint Presentation</vt:lpstr>
      <vt:lpstr>PowerPoint Presentation</vt:lpstr>
      <vt:lpstr>PowerPoint Presentation</vt:lpstr>
      <vt:lpstr>F# for the back-end  github.com/giraffe-fsharp/Giraffe </vt:lpstr>
      <vt:lpstr>F# for the front-end  (today’s talk)</vt:lpstr>
      <vt:lpstr>TL;DR – Where we are now</vt:lpstr>
      <vt:lpstr>  Enterprise Ready, Community Centred   fsharp.org - A Foundation at the heart of the Community  Microsoft act as gate keepers and quality control, by agreement with community  Microsoft is part of the community, so are others  F# Conferences run by the F# Community   </vt:lpstr>
      <vt:lpstr>The F# Language Design Process  github.com/fsharp/fslang-design github.com/fsharp/fslang-suggestions   </vt:lpstr>
      <vt:lpstr>F# 4.0  ✔ True shift to cross-platform open engineering ✔ Long laundry list of language items ✔ Normalized core library ✔ Type providers more powerful  ✔ Better debugging, tooling, performance ✔ ~20% compiler perf improvement</vt:lpstr>
      <vt:lpstr>F# 4.1  ✔ Optional large scope cycles more on this later) ✔ Result&lt;T,Error&gt; in standard library ✔ Unboxed (struct) tuples ✔ Unboxed (struct) records ✔ Unboxed (struct) unions  ✔ More bits and pieces </vt:lpstr>
      <vt:lpstr>F# 4.5  ✔ Span&lt;T&gt; high perf type-safe non-allocating code ✔ Improved async debugging  ✔ More bits and pieces </vt:lpstr>
      <vt:lpstr>F# 4.6  ✔ Anonymous records  ✔ More bits and pieces </vt:lpstr>
      <vt:lpstr>F# 4.7  ✔ Implicit yields  ✔ /langversion  ✔ indentation relaxations</vt:lpstr>
      <vt:lpstr>VSCode + Ionide =  Cross-Platform F# Editing Love </vt:lpstr>
      <vt:lpstr>F# and .NET Core (Linux, OSX, Windows)  dotnet new -lang F#  dotnet build  docs.microsoft.com/dotnet/core/   </vt:lpstr>
      <vt:lpstr>LET THE REAL TALK BEGIN!</vt:lpstr>
      <vt:lpstr>The context</vt:lpstr>
      <vt:lpstr>Situation: The world of UI is developing</vt:lpstr>
      <vt:lpstr>PowerPoint Presentation</vt:lpstr>
      <vt:lpstr>PowerPoint Presentation</vt:lpstr>
      <vt:lpstr>THE PROBLEM WITH XAML</vt:lpstr>
      <vt:lpstr>THE PROBLEM WITH XAML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Simple MVU App</vt:lpstr>
      <vt:lpstr>A Simple MVU App</vt:lpstr>
      <vt:lpstr>PowerPoint Presentation</vt:lpstr>
      <vt:lpstr>PowerPoint Presentation</vt:lpstr>
      <vt:lpstr>Fabulous – F# MVU for mobile</vt:lpstr>
      <vt:lpstr>Fable Elmish – F# MVU for Web</vt:lpstr>
      <vt:lpstr>FABULOUS - THE PROBLEM WITH XAML</vt:lpstr>
      <vt:lpstr>FABULOUS - THE PROBLEM WITH XAML</vt:lpstr>
      <vt:lpstr>FABULOUS - THE PROBLEM WITH XAML</vt:lpstr>
      <vt:lpstr>FABULOUS - THE PROBLEM WITH XAML</vt:lpstr>
      <vt:lpstr>FABULOUS - THE NEED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FABULOUS CONTACTS</vt:lpstr>
      <vt:lpstr>PowerPoint Presentation</vt:lpstr>
      <vt:lpstr>FABULOUS - Making it FAST</vt:lpstr>
      <vt:lpstr>FABULOUS - Making it FAST</vt:lpstr>
      <vt:lpstr>FABULOUS - Making it FAST</vt:lpstr>
      <vt:lpstr>FABULOUS – MAKING IT FAST </vt:lpstr>
      <vt:lpstr>PowerPoint Presentation</vt:lpstr>
      <vt:lpstr>PowerPoint Presentation</vt:lpstr>
      <vt:lpstr>FSharp.Data.Adaptive</vt:lpstr>
      <vt:lpstr>PowerPoint Presentation</vt:lpstr>
      <vt:lpstr>PowerPoint Presentation</vt:lpstr>
      <vt:lpstr>FABULOUS – MAKING IT FAST (WIP) </vt:lpstr>
      <vt:lpstr>FABULOUS – MAKING IT FAST (WIP) </vt:lpstr>
      <vt:lpstr>FABULOUS - LEARN!</vt:lpstr>
      <vt:lpstr>FABULOUS - Pragmatics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80</cp:revision>
  <dcterms:created xsi:type="dcterms:W3CDTF">2018-09-03T17:04:12Z</dcterms:created>
  <dcterms:modified xsi:type="dcterms:W3CDTF">2019-11-13T10:55:20Z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dsyme@microsoft.com</vt:lpwstr>
  </property>
  <property fmtid="{D5CDD505-2E9C-101B-9397-08002B2CF9AE}" pid="5" name="MSIP_Label_f42aa342-8706-4288-bd11-ebb85995028c_SetDate">
    <vt:lpwstr>2019-01-16T21:13:52.6613785Z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e7de67d6-5515-4aa1-bd7b-948a3778da7a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